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9" r:id="rId2"/>
    <p:sldId id="257" r:id="rId3"/>
    <p:sldId id="260" r:id="rId4"/>
    <p:sldId id="261" r:id="rId5"/>
    <p:sldId id="262" r:id="rId6"/>
    <p:sldId id="264" r:id="rId7"/>
    <p:sldId id="266" r:id="rId8"/>
    <p:sldId id="265" r:id="rId9"/>
    <p:sldId id="267" r:id="rId10"/>
    <p:sldId id="258" r:id="rId11"/>
    <p:sldId id="268" r:id="rId12"/>
    <p:sldId id="256"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CC"/>
    <a:srgbClr val="FF9900"/>
    <a:srgbClr val="D99B01"/>
    <a:srgbClr val="FF66CC"/>
    <a:srgbClr val="FF67AC"/>
    <a:srgbClr val="CC0099"/>
    <a:srgbClr val="FFDC47"/>
    <a:srgbClr val="5EEC3C"/>
    <a:srgbClr val="CC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634" y="62"/>
      </p:cViewPr>
      <p:guideLst>
        <p:guide orient="horz" pos="162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Dubai" panose="020B0503030403030204" pitchFamily="34" charset="-78"/>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Dubai" panose="020B0503030403030204" pitchFamily="34" charset="-78"/>
              </a:defRPr>
            </a:lvl1pPr>
          </a:lstStyle>
          <a:p>
            <a:fld id="{EB7D906E-A50C-4EBF-8D8A-DDAB7F94EA7C}" type="datetimeFigureOut">
              <a:rPr lang="en-US" smtClean="0"/>
              <a:pPr/>
              <a:t>6/19/2021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Dubai" panose="020B0503030403030204" pitchFamily="34" charset="-78"/>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Dubai" panose="020B0503030403030204" pitchFamily="34" charset="-78"/>
              </a:defRPr>
            </a:lvl1pPr>
          </a:lstStyle>
          <a:p>
            <a:fld id="{36AE8B4A-D279-4BC3-A397-374E7865B75E}" type="slidenum">
              <a:rPr lang="en-US" smtClean="0"/>
              <a:pPr/>
              <a:t>‹#›</a:t>
            </a:fld>
            <a:endParaRPr lang="en-US"/>
          </a:p>
        </p:txBody>
      </p:sp>
    </p:spTree>
    <p:extLst>
      <p:ext uri="{BB962C8B-B14F-4D97-AF65-F5344CB8AC3E}">
        <p14:creationId xmlns:p14="http://schemas.microsoft.com/office/powerpoint/2010/main" val="2703054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Dubai" panose="020B0503030403030204" pitchFamily="34" charset="-78"/>
        <a:ea typeface="+mn-ea"/>
        <a:cs typeface="+mn-cs"/>
      </a:defRPr>
    </a:lvl1pPr>
    <a:lvl2pPr marL="457200" algn="l" defTabSz="914400" rtl="0" eaLnBrk="1" latinLnBrk="0" hangingPunct="1">
      <a:defRPr sz="1200" kern="1200">
        <a:solidFill>
          <a:schemeClr val="tx1"/>
        </a:solidFill>
        <a:latin typeface="Dubai" panose="020B0503030403030204" pitchFamily="34" charset="-78"/>
        <a:ea typeface="+mn-ea"/>
        <a:cs typeface="+mn-cs"/>
      </a:defRPr>
    </a:lvl2pPr>
    <a:lvl3pPr marL="914400" algn="l" defTabSz="914400" rtl="0" eaLnBrk="1" latinLnBrk="0" hangingPunct="1">
      <a:defRPr sz="1200" kern="1200">
        <a:solidFill>
          <a:schemeClr val="tx1"/>
        </a:solidFill>
        <a:latin typeface="Dubai" panose="020B0503030403030204" pitchFamily="34" charset="-78"/>
        <a:ea typeface="+mn-ea"/>
        <a:cs typeface="+mn-cs"/>
      </a:defRPr>
    </a:lvl3pPr>
    <a:lvl4pPr marL="1371600" algn="l" defTabSz="914400" rtl="0" eaLnBrk="1" latinLnBrk="0" hangingPunct="1">
      <a:defRPr sz="1200" kern="1200">
        <a:solidFill>
          <a:schemeClr val="tx1"/>
        </a:solidFill>
        <a:latin typeface="Dubai" panose="020B0503030403030204" pitchFamily="34" charset="-78"/>
        <a:ea typeface="+mn-ea"/>
        <a:cs typeface="+mn-cs"/>
      </a:defRPr>
    </a:lvl4pPr>
    <a:lvl5pPr marL="1828800" algn="l" defTabSz="914400" rtl="0" eaLnBrk="1" latinLnBrk="0" hangingPunct="1">
      <a:defRPr sz="1200" kern="1200">
        <a:solidFill>
          <a:schemeClr val="tx1"/>
        </a:solidFill>
        <a:latin typeface="Dubai" panose="020B0503030403030204" pitchFamily="34" charset="-78"/>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AE8B4A-D279-4BC3-A397-374E7865B75E}" type="slidenum">
              <a:rPr lang="en-US" smtClean="0"/>
              <a:pPr/>
              <a:t>2</a:t>
            </a:fld>
            <a:endParaRPr lang="en-US"/>
          </a:p>
        </p:txBody>
      </p:sp>
    </p:spTree>
    <p:extLst>
      <p:ext uri="{BB962C8B-B14F-4D97-AF65-F5344CB8AC3E}">
        <p14:creationId xmlns:p14="http://schemas.microsoft.com/office/powerpoint/2010/main" val="2716301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AE8B4A-D279-4BC3-A397-374E7865B75E}" type="slidenum">
              <a:rPr lang="en-US" smtClean="0"/>
              <a:pPr/>
              <a:t>6</a:t>
            </a:fld>
            <a:endParaRPr lang="en-US"/>
          </a:p>
        </p:txBody>
      </p:sp>
    </p:spTree>
    <p:extLst>
      <p:ext uri="{BB962C8B-B14F-4D97-AF65-F5344CB8AC3E}">
        <p14:creationId xmlns:p14="http://schemas.microsoft.com/office/powerpoint/2010/main" val="3098444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08475" y="739290"/>
            <a:ext cx="5039264" cy="1383822"/>
          </a:xfrm>
          <a:noFill/>
          <a:effectLst>
            <a:outerShdw blurRad="50800" dist="38100" dir="2700000" algn="tl" rotWithShape="0">
              <a:prstClr val="black">
                <a:alpha val="40000"/>
              </a:prstClr>
            </a:outerShdw>
          </a:effectLst>
        </p:spPr>
        <p:txBody>
          <a:bodyPr>
            <a:normAutofit/>
          </a:bodyPr>
          <a:lstStyle>
            <a:lvl1pPr algn="r">
              <a:defRPr sz="3600">
                <a:solidFill>
                  <a:schemeClr val="tx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01670" y="2113635"/>
            <a:ext cx="8246070" cy="1374345"/>
          </a:xfrm>
        </p:spPr>
        <p:txBody>
          <a:bodyPr>
            <a:normAutofit/>
          </a:bodyPr>
          <a:lstStyle>
            <a:lvl1pPr marL="0" indent="0" algn="r">
              <a:buNone/>
              <a:defRPr sz="2800" b="0" i="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a:t>
            </a:r>
          </a:p>
          <a:p>
            <a:r>
              <a:rPr lang="en-US" dirty="0"/>
              <a:t>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6/19/2021</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6/19/2021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 xmlns:a16="http://schemas.microsoft.com/office/drawing/2014/main" id="{0D68DAAB-315D-46B6-BDC9-6BC8EE2C09B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918306"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044700"/>
            <a:ext cx="8246070" cy="610820"/>
          </a:xfrm>
        </p:spPr>
        <p:txBody>
          <a:bodyPr>
            <a:normAutofit/>
          </a:bodyPr>
          <a:lstStyle>
            <a:lvl1pPr algn="r">
              <a:defRPr sz="3600" baseline="0">
                <a:solidFill>
                  <a:srgbClr val="FFC00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808225"/>
            <a:ext cx="8246070" cy="2901389"/>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1425" y="433880"/>
            <a:ext cx="6260905" cy="572644"/>
          </a:xfrm>
        </p:spPr>
        <p:txBody>
          <a:bodyPr>
            <a:normAutofit/>
          </a:bodyPr>
          <a:lstStyle>
            <a:lvl1pPr algn="l">
              <a:defRPr sz="3600">
                <a:solidFill>
                  <a:schemeClr val="tx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2281425" y="1198559"/>
            <a:ext cx="6260905" cy="3511061"/>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6/19/2021</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6/19/2021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6/19/2021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4" y="1044700"/>
            <a:ext cx="8246071" cy="610820"/>
          </a:xfrm>
        </p:spPr>
        <p:txBody>
          <a:bodyPr>
            <a:normAutofit/>
          </a:bodyPr>
          <a:lstStyle>
            <a:lvl1pPr algn="r">
              <a:defRPr sz="3600" baseline="0">
                <a:solidFill>
                  <a:srgbClr val="FFC00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987525"/>
            <a:ext cx="4040188"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419045"/>
            <a:ext cx="4040188" cy="2137871"/>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987525"/>
            <a:ext cx="4041775"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419045"/>
            <a:ext cx="4041775" cy="2137871"/>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6/19/2021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6/19/2021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6/19/2021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6/19/2021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latin typeface="Dubai" panose="020B0503030403030204" pitchFamily="34" charset="-78"/>
              </a:defRPr>
            </a:lvl1pPr>
          </a:lstStyle>
          <a:p>
            <a:fld id="{53074F12-AA26-4AC8-9962-C36BB8F32554}" type="datetimeFigureOut">
              <a:rPr lang="en-US" smtClean="0"/>
              <a:pPr/>
              <a:t>6/19/2021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latin typeface="Dubai" panose="020B0503030403030204" pitchFamily="34" charset="-78"/>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latin typeface="Dubai" panose="020B0503030403030204" pitchFamily="34" charset="-78"/>
              </a:defRPr>
            </a:lvl1pPr>
          </a:lstStyle>
          <a:p>
            <a:fld id="{B82CCC60-E8CD-4174-8B1A-7DF615B22EEF}" type="slidenum">
              <a:rPr lang="en-US" smtClean="0"/>
              <a:pPr/>
              <a:t>‹#›</a:t>
            </a:fld>
            <a:endParaRPr lang="en-US"/>
          </a:p>
        </p:txBody>
      </p:sp>
      <p:sp>
        <p:nvSpPr>
          <p:cNvPr id="7" name="TextBox 6">
            <a:extLst>
              <a:ext uri="{FF2B5EF4-FFF2-40B4-BE49-F238E27FC236}">
                <a16:creationId xmlns="" xmlns:a16="http://schemas.microsoft.com/office/drawing/2014/main" id="{FEAB54A6-C41B-4C32-B72B-BEF6920BC6C8}"/>
              </a:ext>
            </a:extLst>
          </p:cNvPr>
          <p:cNvSpPr txBox="1"/>
          <p:nvPr userDrawn="1"/>
        </p:nvSpPr>
        <p:spPr>
          <a:xfrm>
            <a:off x="-9150" y="5213747"/>
            <a:ext cx="8389625" cy="523220"/>
          </a:xfrm>
          <a:prstGeom prst="rect">
            <a:avLst/>
          </a:prstGeom>
          <a:noFill/>
        </p:spPr>
        <p:txBody>
          <a:bodyPr wrap="square" rtlCol="0">
            <a:spAutoFit/>
          </a:bodyPr>
          <a:lstStyle/>
          <a:p>
            <a:r>
              <a:rPr lang="en-US" sz="1400">
                <a:solidFill>
                  <a:schemeClr val="bg1">
                    <a:lumMod val="65000"/>
                  </a:schemeClr>
                </a:solidFill>
                <a:latin typeface="Dubai" panose="020B0503030403030204" pitchFamily="34" charset="-78"/>
              </a:rPr>
              <a:t>This presentation uses a free template provided by FPPT.com</a:t>
            </a:r>
          </a:p>
          <a:p>
            <a:r>
              <a:rPr lang="en-US" sz="1400">
                <a:solidFill>
                  <a:schemeClr val="bg1">
                    <a:lumMod val="65000"/>
                  </a:schemeClr>
                </a:solidFill>
                <a:latin typeface="Dubai" panose="020B0503030403030204" pitchFamily="34" charset="-78"/>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Dubai" panose="020B0503030403030204" pitchFamily="34" charset="-78"/>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Dubai" panose="020B0503030403030204" pitchFamily="34" charset="-7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3164251" y="433880"/>
            <a:ext cx="5650085" cy="572644"/>
          </a:xfrm>
        </p:spPr>
        <p:txBody>
          <a:bodyPr>
            <a:normAutofit fontScale="90000"/>
          </a:bodyPr>
          <a:lstStyle/>
          <a:p>
            <a:pPr rtl="1"/>
            <a:r>
              <a:rPr lang="fa-IR" dirty="0">
                <a:ln/>
                <a:latin typeface="IranNastaliq" panose="02000503000000020003" pitchFamily="2" charset="0"/>
                <a:cs typeface="IranNastaliq" panose="02000503000000020003" pitchFamily="2" charset="0"/>
              </a:rPr>
              <a:t>به نام </a:t>
            </a:r>
            <a:r>
              <a:rPr lang="fa-IR" sz="3200" dirty="0">
                <a:ln/>
                <a:latin typeface="IranNastaliq" panose="02000503000000020003" pitchFamily="2" charset="0"/>
                <a:cs typeface="IranNastaliq" panose="02000503000000020003" pitchFamily="2" charset="0"/>
              </a:rPr>
              <a:t>خداوند</a:t>
            </a:r>
            <a:r>
              <a:rPr lang="fa-IR" dirty="0">
                <a:ln/>
                <a:latin typeface="IranNastaliq" panose="02000503000000020003" pitchFamily="2" charset="0"/>
                <a:cs typeface="IranNastaliq" panose="02000503000000020003" pitchFamily="2" charset="0"/>
              </a:rPr>
              <a:t> جان و خرد</a:t>
            </a:r>
            <a:endParaRPr lang="en-US" dirty="0">
              <a:ln/>
              <a:latin typeface="IranNastaliq" panose="02000503000000020003" pitchFamily="2" charset="0"/>
              <a:cs typeface="IranNastaliq" panose="02000503000000020003" pitchFamily="2" charset="0"/>
            </a:endParaRPr>
          </a:p>
        </p:txBody>
      </p:sp>
      <p:pic>
        <p:nvPicPr>
          <p:cNvPr id="7" name="Content Placeholder 5" descr="Description: Description: Description: Description: Description: Description: Description: Description: Description: Description: Description: Description: Description: HUT_Logo_EE.png"/>
          <p:cNvPicPr>
            <a:picLocks noGrp="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08475" y="964798"/>
            <a:ext cx="1472509" cy="996132"/>
          </a:xfrm>
          <a:prstGeom prst="rect">
            <a:avLst/>
          </a:prstGeom>
          <a:noFill/>
          <a:ln>
            <a:noFill/>
          </a:ln>
        </p:spPr>
      </p:pic>
      <p:sp>
        <p:nvSpPr>
          <p:cNvPr id="8" name="Rectangle 7"/>
          <p:cNvSpPr/>
          <p:nvPr/>
        </p:nvSpPr>
        <p:spPr>
          <a:xfrm>
            <a:off x="1882407" y="1956009"/>
            <a:ext cx="5650085" cy="1200329"/>
          </a:xfrm>
          <a:prstGeom prst="rect">
            <a:avLst/>
          </a:prstGeom>
        </p:spPr>
        <p:txBody>
          <a:bodyPr wrap="square">
            <a:spAutoFit/>
          </a:bodyPr>
          <a:lstStyle/>
          <a:p>
            <a:pPr algn="ctr"/>
            <a:r>
              <a:rPr lang="fa-IR" b="1" dirty="0">
                <a:ln/>
                <a:latin typeface="IranNastaliq" panose="02000503000000020003" pitchFamily="2" charset="0"/>
                <a:cs typeface="B Nazanin" panose="00000400000000000000" pitchFamily="2" charset="-78"/>
              </a:rPr>
              <a:t>ارائه کلاسی درس سمینار کارشناسی ارشد</a:t>
            </a:r>
            <a:r>
              <a:rPr lang="fa-IR" sz="2400" b="1" dirty="0">
                <a:ln/>
                <a:latin typeface="IranNastaliq" panose="02000503000000020003" pitchFamily="2" charset="0"/>
                <a:cs typeface="B Titr" panose="00000700000000000000" pitchFamily="2" charset="-78"/>
              </a:rPr>
              <a:t/>
            </a:r>
            <a:br>
              <a:rPr lang="fa-IR" sz="2400" b="1" dirty="0">
                <a:ln/>
                <a:latin typeface="IranNastaliq" panose="02000503000000020003" pitchFamily="2" charset="0"/>
                <a:cs typeface="B Titr" panose="00000700000000000000" pitchFamily="2" charset="-78"/>
              </a:rPr>
            </a:br>
            <a:r>
              <a:rPr lang="fa-IR" b="1" dirty="0">
                <a:ln/>
                <a:latin typeface="IranNastaliq" panose="02000503000000020003" pitchFamily="2" charset="0"/>
                <a:cs typeface="B Nazanin" panose="00000400000000000000" pitchFamily="2" charset="-78"/>
              </a:rPr>
              <a:t>گرایش </a:t>
            </a:r>
            <a:r>
              <a:rPr lang="fa-IR" b="1" dirty="0" smtClean="0">
                <a:ln/>
                <a:latin typeface="IranNastaliq" panose="02000503000000020003" pitchFamily="2" charset="0"/>
                <a:cs typeface="B Nazanin" panose="00000400000000000000" pitchFamily="2" charset="-78"/>
              </a:rPr>
              <a:t>مهندسی برق سیستم های قدرت</a:t>
            </a:r>
          </a:p>
          <a:p>
            <a:pPr algn="ctr"/>
            <a:r>
              <a:rPr lang="fa-IR" b="1" dirty="0" smtClean="0">
                <a:ln/>
                <a:solidFill>
                  <a:srgbClr val="002060"/>
                </a:solidFill>
                <a:latin typeface="IranNastaliq" panose="02000503000000020003" pitchFamily="2" charset="0"/>
                <a:cs typeface="B Titr" panose="00000700000000000000" pitchFamily="2" charset="-78"/>
              </a:rPr>
              <a:t>بررسی روش های شناسایی حالت جزیره ای در شبکه های توزیع مشتمل بر انرژی های تجدید پذیر</a:t>
            </a:r>
            <a:endParaRPr lang="en-US" dirty="0">
              <a:solidFill>
                <a:srgbClr val="002060"/>
              </a:solidFill>
            </a:endParaRPr>
          </a:p>
        </p:txBody>
      </p:sp>
      <p:sp>
        <p:nvSpPr>
          <p:cNvPr id="9" name="Rectangle 8"/>
          <p:cNvSpPr/>
          <p:nvPr/>
        </p:nvSpPr>
        <p:spPr>
          <a:xfrm>
            <a:off x="2745964" y="3213617"/>
            <a:ext cx="4225343" cy="923330"/>
          </a:xfrm>
          <a:prstGeom prst="rect">
            <a:avLst/>
          </a:prstGeom>
        </p:spPr>
        <p:txBody>
          <a:bodyPr wrap="square">
            <a:spAutoFit/>
          </a:bodyPr>
          <a:lstStyle/>
          <a:p>
            <a:pPr rtl="1"/>
            <a:r>
              <a:rPr lang="fa-IR" b="1" dirty="0" smtClean="0">
                <a:cs typeface="B Nazanin" panose="00000400000000000000" pitchFamily="2" charset="-78"/>
              </a:rPr>
              <a:t>محقق:</a:t>
            </a:r>
            <a:r>
              <a:rPr lang="en-US" b="1" dirty="0" smtClean="0">
                <a:cs typeface="B Nazanin" panose="00000400000000000000" pitchFamily="2" charset="-78"/>
              </a:rPr>
              <a:t> </a:t>
            </a:r>
            <a:r>
              <a:rPr lang="fa-IR" b="1" dirty="0" smtClean="0">
                <a:cs typeface="B Nazanin" panose="00000400000000000000" pitchFamily="2" charset="-78"/>
              </a:rPr>
              <a:t>محمدمحمدی بکیانی9902354</a:t>
            </a:r>
            <a:endParaRPr lang="fa-IR" b="1" dirty="0">
              <a:cs typeface="B Nazanin" panose="00000400000000000000" pitchFamily="2" charset="-78"/>
            </a:endParaRPr>
          </a:p>
          <a:p>
            <a:pPr rtl="1"/>
            <a:r>
              <a:rPr lang="en-US" b="1" dirty="0" smtClean="0">
                <a:cs typeface="B Nazanin" panose="00000400000000000000" pitchFamily="2" charset="-78"/>
              </a:rPr>
              <a:t>  </a:t>
            </a:r>
            <a:r>
              <a:rPr lang="fa-IR" b="1" dirty="0" smtClean="0">
                <a:cs typeface="B Nazanin" panose="00000400000000000000" pitchFamily="2" charset="-78"/>
              </a:rPr>
              <a:t> </a:t>
            </a:r>
          </a:p>
          <a:p>
            <a:r>
              <a:rPr lang="fa-IR" b="1" dirty="0" smtClean="0">
                <a:cs typeface="B Nazanin" panose="00000400000000000000" pitchFamily="2" charset="-78"/>
              </a:rPr>
              <a:t>استاد </a:t>
            </a:r>
            <a:r>
              <a:rPr lang="fa-IR" b="1" dirty="0">
                <a:cs typeface="B Nazanin" panose="00000400000000000000" pitchFamily="2" charset="-78"/>
              </a:rPr>
              <a:t>راهنما: </a:t>
            </a:r>
            <a:r>
              <a:rPr lang="fa-IR" b="1" dirty="0" smtClean="0">
                <a:cs typeface="B Nazanin" panose="00000400000000000000" pitchFamily="2" charset="-78"/>
              </a:rPr>
              <a:t>جناب آقای دکترعباس فتاحی</a:t>
            </a:r>
            <a:endParaRPr lang="fa-IR" b="1" dirty="0">
              <a:cs typeface="B Nazanin" panose="00000400000000000000" pitchFamily="2" charset="-78"/>
            </a:endParaRPr>
          </a:p>
        </p:txBody>
      </p:sp>
      <p:sp>
        <p:nvSpPr>
          <p:cNvPr id="10" name="Rectangle 9"/>
          <p:cNvSpPr/>
          <p:nvPr/>
        </p:nvSpPr>
        <p:spPr>
          <a:xfrm>
            <a:off x="4039472" y="4251505"/>
            <a:ext cx="1010513" cy="369332"/>
          </a:xfrm>
          <a:prstGeom prst="rect">
            <a:avLst/>
          </a:prstGeom>
        </p:spPr>
        <p:txBody>
          <a:bodyPr wrap="square">
            <a:spAutoFit/>
          </a:bodyPr>
          <a:lstStyle/>
          <a:p>
            <a:pPr algn="ctr"/>
            <a:r>
              <a:rPr lang="fa-IR" dirty="0" smtClean="0">
                <a:cs typeface="B Nazanin" panose="00000400000000000000" pitchFamily="2" charset="-78"/>
              </a:rPr>
              <a:t>بهار1400</a:t>
            </a:r>
            <a:endParaRPr lang="fa-IR" dirty="0">
              <a:cs typeface="B Nazanin" panose="00000400000000000000" pitchFamily="2" charset="-78"/>
            </a:endParaRPr>
          </a:p>
        </p:txBody>
      </p:sp>
    </p:spTree>
    <p:extLst>
      <p:ext uri="{BB962C8B-B14F-4D97-AF65-F5344CB8AC3E}">
        <p14:creationId xmlns:p14="http://schemas.microsoft.com/office/powerpoint/2010/main" val="1101633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940998" y="2754354"/>
            <a:ext cx="4040188" cy="2137871"/>
          </a:xfrm>
        </p:spPr>
        <p:txBody>
          <a:bodyPr>
            <a:normAutofit lnSpcReduction="10000"/>
          </a:bodyPr>
          <a:lstStyle/>
          <a:p>
            <a:pPr marL="0" indent="0" algn="just" rtl="1">
              <a:buNone/>
            </a:pPr>
            <a:r>
              <a:rPr lang="fa-IR" sz="1800" dirty="0" smtClean="0">
                <a:cs typeface="B Nazanin" panose="00000400000000000000" pitchFamily="2" charset="-78"/>
              </a:rPr>
              <a:t>مزیت های روش های پسیو به این صورت است که آنها اثری در کیفیت توان ندارند و دارای سرعت تشخیص سریع می باشند. اشکالات این روش ها به این صورت است که دارای منطقه غیر قابل تشخیص بزرگی می باشند و نرخ تشخیص اشتباه این روش ها از روش های اکتیو بیشتر می باشند. روش های پسیو معمولا در سیستم های منابع تولید پراکنده واحد همراه با یک عدد عدم تطابق توان معین بکار می روند.</a:t>
            </a:r>
            <a:endParaRPr lang="en-US" sz="1800" dirty="0">
              <a:cs typeface="B Nazanin" panose="00000400000000000000" pitchFamily="2" charset="-78"/>
            </a:endParaRPr>
          </a:p>
        </p:txBody>
      </p:sp>
      <p:sp>
        <p:nvSpPr>
          <p:cNvPr id="8" name="Content Placeholder 7"/>
          <p:cNvSpPr>
            <a:spLocks noGrp="1"/>
          </p:cNvSpPr>
          <p:nvPr>
            <p:ph sz="quarter" idx="4"/>
          </p:nvPr>
        </p:nvSpPr>
        <p:spPr>
          <a:xfrm>
            <a:off x="4940205" y="1085654"/>
            <a:ext cx="4041775" cy="2137871"/>
          </a:xfrm>
        </p:spPr>
        <p:txBody>
          <a:bodyPr>
            <a:normAutofit/>
          </a:bodyPr>
          <a:lstStyle/>
          <a:p>
            <a:pPr marL="0" indent="0" algn="just" rtl="1">
              <a:buNone/>
            </a:pPr>
            <a:r>
              <a:rPr lang="fa-IR" sz="1800" dirty="0" smtClean="0">
                <a:cs typeface="B Nazanin" panose="00000400000000000000" pitchFamily="2" charset="-78"/>
              </a:rPr>
              <a:t>مزیت های روش های کنترل از راه دور عبارتند از منطقه غیر قابل تشخیص کوچک، عدم تاثیر در کیفیت توان و نرخ تشخیص اشتباه کم. عیب این روش ها به این صورت است که به مقدار سرمایه گذاری زیاد احتیاج دارند. این روش ها معمولا در سیستم های منابع تولید پراکنده چندگانه بکار برده می شود. </a:t>
            </a:r>
            <a:endParaRPr lang="en-US" sz="1800" dirty="0">
              <a:cs typeface="B Nazanin" panose="00000400000000000000" pitchFamily="2" charset="-78"/>
            </a:endParaRPr>
          </a:p>
        </p:txBody>
      </p:sp>
      <p:sp>
        <p:nvSpPr>
          <p:cNvPr id="10" name="Content Placeholder 7"/>
          <p:cNvSpPr txBox="1">
            <a:spLocks/>
          </p:cNvSpPr>
          <p:nvPr/>
        </p:nvSpPr>
        <p:spPr>
          <a:xfrm>
            <a:off x="912180" y="1497315"/>
            <a:ext cx="4041775" cy="1832460"/>
          </a:xfrm>
          <a:prstGeom prst="rect">
            <a:avLst/>
          </a:prstGeom>
        </p:spPr>
        <p:txBody>
          <a:bodyPr vert="horz" lIns="91440" tIns="45720" rIns="91440" bIns="45720" rtlCol="0">
            <a:normAutofit/>
          </a:bodyPr>
          <a:lstStyle>
            <a:lvl1pPr marL="342900" indent="-342900" algn="ctr"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1pPr>
            <a:lvl2pPr marL="742950" indent="-285750" algn="ctr"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2pPr>
            <a:lvl3pPr marL="1143000" indent="-228600" algn="ctr" defTabSz="914400" rtl="0" eaLnBrk="1" latinLnBrk="0" hangingPunct="1">
              <a:spcBef>
                <a:spcPct val="20000"/>
              </a:spcBef>
              <a:buFont typeface="Arial" pitchFamily="34" charset="0"/>
              <a:buChar char="•"/>
              <a:defRPr sz="1800" kern="1200">
                <a:solidFill>
                  <a:schemeClr val="tx1"/>
                </a:solidFill>
                <a:latin typeface="Dubai" panose="020B0503030403030204" pitchFamily="34" charset="-78"/>
                <a:ea typeface="+mn-ea"/>
                <a:cs typeface="+mn-cs"/>
              </a:defRPr>
            </a:lvl3pPr>
            <a:lvl4pPr marL="1600200" indent="-228600" algn="ctr" defTabSz="914400" rtl="0" eaLnBrk="1" latinLnBrk="0" hangingPunct="1">
              <a:spcBef>
                <a:spcPct val="20000"/>
              </a:spcBef>
              <a:buFont typeface="Arial" pitchFamily="34" charset="0"/>
              <a:buChar char="–"/>
              <a:defRPr sz="1600" kern="1200">
                <a:solidFill>
                  <a:schemeClr val="tx1"/>
                </a:solidFill>
                <a:latin typeface="Dubai" panose="020B0503030403030204" pitchFamily="34" charset="-78"/>
                <a:ea typeface="+mn-ea"/>
                <a:cs typeface="+mn-cs"/>
              </a:defRPr>
            </a:lvl4pPr>
            <a:lvl5pPr marL="2057400" indent="-228600" algn="ctr" defTabSz="914400" rtl="0" eaLnBrk="1" latinLnBrk="0" hangingPunct="1">
              <a:spcBef>
                <a:spcPct val="20000"/>
              </a:spcBef>
              <a:buFont typeface="Arial" pitchFamily="34" charset="0"/>
              <a:buChar char="»"/>
              <a:defRPr sz="16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gn="just" rtl="1">
              <a:buFont typeface="Arial" pitchFamily="34" charset="0"/>
              <a:buNone/>
            </a:pPr>
            <a:r>
              <a:rPr lang="fa-IR" sz="1800" dirty="0" smtClean="0">
                <a:cs typeface="B Nazanin" panose="00000400000000000000" pitchFamily="2" charset="-78"/>
              </a:rPr>
              <a:t>روش های اکتیو منطقه غیر قابل تشخیص و نرخ تشخیص اشتباه کوچکتری نسبت به روش های پسیو دارند. اشکالات اصلی روش های اکتیو امکان بدتر کردن کیفیت توان و احتیاج برای کنترل های اضافی مثل فیدبک مثبت می باشند.</a:t>
            </a:r>
            <a:endParaRPr lang="en-US" sz="1800" dirty="0">
              <a:cs typeface="B Nazanin" panose="00000400000000000000" pitchFamily="2" charset="-78"/>
            </a:endParaRPr>
          </a:p>
        </p:txBody>
      </p:sp>
      <p:sp>
        <p:nvSpPr>
          <p:cNvPr id="11" name="Content Placeholder 7"/>
          <p:cNvSpPr txBox="1">
            <a:spLocks/>
          </p:cNvSpPr>
          <p:nvPr/>
        </p:nvSpPr>
        <p:spPr>
          <a:xfrm>
            <a:off x="882516" y="2811864"/>
            <a:ext cx="4041775" cy="1504939"/>
          </a:xfrm>
          <a:prstGeom prst="rect">
            <a:avLst/>
          </a:prstGeom>
        </p:spPr>
        <p:txBody>
          <a:bodyPr vert="horz" lIns="91440" tIns="45720" rIns="91440" bIns="45720" rtlCol="0">
            <a:normAutofit/>
          </a:bodyPr>
          <a:lstStyle>
            <a:lvl1pPr marL="342900" indent="-342900" algn="ctr"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1pPr>
            <a:lvl2pPr marL="742950" indent="-285750" algn="ctr"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2pPr>
            <a:lvl3pPr marL="1143000" indent="-228600" algn="ctr" defTabSz="914400" rtl="0" eaLnBrk="1" latinLnBrk="0" hangingPunct="1">
              <a:spcBef>
                <a:spcPct val="20000"/>
              </a:spcBef>
              <a:buFont typeface="Arial" pitchFamily="34" charset="0"/>
              <a:buChar char="•"/>
              <a:defRPr sz="1800" kern="1200">
                <a:solidFill>
                  <a:schemeClr val="tx1"/>
                </a:solidFill>
                <a:latin typeface="Dubai" panose="020B0503030403030204" pitchFamily="34" charset="-78"/>
                <a:ea typeface="+mn-ea"/>
                <a:cs typeface="+mn-cs"/>
              </a:defRPr>
            </a:lvl3pPr>
            <a:lvl4pPr marL="1600200" indent="-228600" algn="ctr" defTabSz="914400" rtl="0" eaLnBrk="1" latinLnBrk="0" hangingPunct="1">
              <a:spcBef>
                <a:spcPct val="20000"/>
              </a:spcBef>
              <a:buFont typeface="Arial" pitchFamily="34" charset="0"/>
              <a:buChar char="–"/>
              <a:defRPr sz="1600" kern="1200">
                <a:solidFill>
                  <a:schemeClr val="tx1"/>
                </a:solidFill>
                <a:latin typeface="Dubai" panose="020B0503030403030204" pitchFamily="34" charset="-78"/>
                <a:ea typeface="+mn-ea"/>
                <a:cs typeface="+mn-cs"/>
              </a:defRPr>
            </a:lvl4pPr>
            <a:lvl5pPr marL="2057400" indent="-228600" algn="ctr" defTabSz="914400" rtl="0" eaLnBrk="1" latinLnBrk="0" hangingPunct="1">
              <a:spcBef>
                <a:spcPct val="20000"/>
              </a:spcBef>
              <a:buFont typeface="Arial" pitchFamily="34" charset="0"/>
              <a:buChar char="»"/>
              <a:defRPr sz="16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gn="just" rtl="1">
              <a:buFont typeface="Arial" pitchFamily="34" charset="0"/>
              <a:buNone/>
            </a:pPr>
            <a:r>
              <a:rPr lang="fa-IR" sz="1800" dirty="0" smtClean="0">
                <a:cs typeface="B Nazanin" panose="00000400000000000000" pitchFamily="2" charset="-78"/>
              </a:rPr>
              <a:t>روش های هیبریدی برای کاربرد در سیستم های پیچیده تر موثر می باشند. با ترکیب روش ها، این روش هیبریدی می تواند در یک زمان چندین شاخص عملکردشان را توسط تعدیلشان بهبود ببخشد. </a:t>
            </a:r>
            <a:endParaRPr lang="en-US" sz="1800" dirty="0">
              <a:cs typeface="B Nazanin" panose="00000400000000000000" pitchFamily="2" charset="-78"/>
            </a:endParaRPr>
          </a:p>
        </p:txBody>
      </p:sp>
      <p:sp>
        <p:nvSpPr>
          <p:cNvPr id="13" name="Oval 12"/>
          <p:cNvSpPr/>
          <p:nvPr/>
        </p:nvSpPr>
        <p:spPr>
          <a:xfrm>
            <a:off x="4903922" y="484103"/>
            <a:ext cx="4273910" cy="5514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cs typeface="B Nazanin" panose="00000400000000000000" pitchFamily="2" charset="-78"/>
              </a:rPr>
              <a:t>مقایسه روش های تشخیص جزیره: </a:t>
            </a:r>
            <a:endParaRPr lang="en-US" b="1" dirty="0"/>
          </a:p>
        </p:txBody>
      </p:sp>
      <p:sp>
        <p:nvSpPr>
          <p:cNvPr id="16" name="Rectangle 15"/>
          <p:cNvSpPr/>
          <p:nvPr/>
        </p:nvSpPr>
        <p:spPr>
          <a:xfrm>
            <a:off x="8542330" y="4749923"/>
            <a:ext cx="458115" cy="36927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9</a:t>
            </a:r>
            <a:endParaRPr lang="en-US" sz="2400" b="1" dirty="0">
              <a:cs typeface="B Titr" pitchFamily="2" charset="-78"/>
            </a:endParaRPr>
          </a:p>
        </p:txBody>
      </p:sp>
      <p:sp>
        <p:nvSpPr>
          <p:cNvPr id="9" name="Footer Placeholder 4"/>
          <p:cNvSpPr txBox="1">
            <a:spLocks/>
          </p:cNvSpPr>
          <p:nvPr/>
        </p:nvSpPr>
        <p:spPr>
          <a:xfrm>
            <a:off x="4877410" y="4721105"/>
            <a:ext cx="350792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296260" y="3946094"/>
            <a:ext cx="3232619" cy="932787"/>
          </a:xfrm>
          <a:prstGeom prst="rect">
            <a:avLst/>
          </a:prstGeom>
        </p:spPr>
      </p:pic>
      <p:sp>
        <p:nvSpPr>
          <p:cNvPr id="14" name="Rectangle 13"/>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15" name="Picture 14"/>
          <p:cNvPicPr>
            <a:picLocks noChangeAspect="1"/>
          </p:cNvPicPr>
          <p:nvPr/>
        </p:nvPicPr>
        <p:blipFill>
          <a:blip r:embed="rId3"/>
          <a:stretch>
            <a:fillRect/>
          </a:stretch>
        </p:blipFill>
        <p:spPr>
          <a:xfrm>
            <a:off x="91417" y="4785843"/>
            <a:ext cx="357548" cy="303527"/>
          </a:xfrm>
          <a:prstGeom prst="rect">
            <a:avLst/>
          </a:prstGeom>
        </p:spPr>
      </p:pic>
    </p:spTree>
    <p:extLst>
      <p:ext uri="{BB962C8B-B14F-4D97-AF65-F5344CB8AC3E}">
        <p14:creationId xmlns:p14="http://schemas.microsoft.com/office/powerpoint/2010/main" val="417078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heel(1)">
                                      <p:cBhvr>
                                        <p:cTn id="12" dur="20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heel(1)">
                                      <p:cBhvr>
                                        <p:cTn id="17" dur="20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P spid="10" grpId="0"/>
      <p:bldP spid="11"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2575" y="1044700"/>
            <a:ext cx="1832460" cy="610820"/>
          </a:xfrm>
        </p:spPr>
        <p:txBody>
          <a:bodyPr>
            <a:normAutofit fontScale="90000"/>
          </a:bodyPr>
          <a:lstStyle/>
          <a:p>
            <a:r>
              <a:rPr lang="fa-IR" dirty="0" smtClean="0">
                <a:solidFill>
                  <a:schemeClr val="tx1"/>
                </a:solidFill>
                <a:cs typeface="B Nazanin" panose="00000400000000000000" pitchFamily="2" charset="-78"/>
              </a:rPr>
              <a:t>نتیجه گیری:</a:t>
            </a:r>
            <a:endParaRPr lang="en-US" dirty="0">
              <a:solidFill>
                <a:schemeClr val="tx1"/>
              </a:solidFill>
              <a:cs typeface="B Nazanin" panose="00000400000000000000" pitchFamily="2" charset="-78"/>
            </a:endParaRPr>
          </a:p>
        </p:txBody>
      </p:sp>
      <p:sp>
        <p:nvSpPr>
          <p:cNvPr id="6" name="Content Placeholder 5"/>
          <p:cNvSpPr>
            <a:spLocks noGrp="1"/>
          </p:cNvSpPr>
          <p:nvPr>
            <p:ph sz="quarter" idx="4"/>
          </p:nvPr>
        </p:nvSpPr>
        <p:spPr>
          <a:xfrm>
            <a:off x="742617" y="1655520"/>
            <a:ext cx="8012106" cy="3359510"/>
          </a:xfrm>
        </p:spPr>
        <p:txBody>
          <a:bodyPr>
            <a:normAutofit/>
          </a:bodyPr>
          <a:lstStyle/>
          <a:p>
            <a:pPr marL="0" indent="0" algn="just" rtl="1">
              <a:buNone/>
            </a:pPr>
            <a:r>
              <a:rPr lang="ar-SA" dirty="0" smtClean="0">
                <a:cs typeface="B Nazanin" panose="00000400000000000000" pitchFamily="2" charset="-78"/>
              </a:rPr>
              <a:t>امكان </a:t>
            </a:r>
            <a:r>
              <a:rPr lang="ar-SA" dirty="0">
                <a:cs typeface="B Nazanin" panose="00000400000000000000" pitchFamily="2" charset="-78"/>
              </a:rPr>
              <a:t>بهره برداري جزيره اي با توجه به </a:t>
            </a:r>
            <a:r>
              <a:rPr lang="ar-SA" dirty="0" smtClean="0">
                <a:cs typeface="B Nazanin" panose="00000400000000000000" pitchFamily="2" charset="-78"/>
              </a:rPr>
              <a:t>تعداد</a:t>
            </a:r>
            <a:r>
              <a:rPr lang="fa-IR" smtClean="0">
                <a:cs typeface="B Nazanin" panose="00000400000000000000" pitchFamily="2" charset="-78"/>
              </a:rPr>
              <a:t>،</a:t>
            </a:r>
            <a:r>
              <a:rPr lang="ar-SA" smtClean="0">
                <a:cs typeface="B Nazanin" panose="00000400000000000000" pitchFamily="2" charset="-78"/>
              </a:rPr>
              <a:t> </a:t>
            </a:r>
            <a:r>
              <a:rPr lang="ar-SA" dirty="0">
                <a:cs typeface="B Nazanin" panose="00000400000000000000" pitchFamily="2" charset="-78"/>
              </a:rPr>
              <a:t>اندازه و نوع منابع توليد پراكنده تعيين مي شود. با بهره برداري جزيره اي مصرف كنندگان به طور مستقيم و با افزايش قابليت اطمينان از مزاياي اين طرح بهره مند مي شوند و مالكان شبكه نيز به طور غير مستقيم </a:t>
            </a:r>
            <a:r>
              <a:rPr lang="ar-SA" dirty="0" smtClean="0">
                <a:cs typeface="B Nazanin" panose="00000400000000000000" pitchFamily="2" charset="-78"/>
              </a:rPr>
              <a:t>و</a:t>
            </a:r>
            <a:r>
              <a:rPr lang="en-US" dirty="0" smtClean="0">
                <a:cs typeface="B Nazanin" panose="00000400000000000000" pitchFamily="2" charset="-78"/>
              </a:rPr>
              <a:t> </a:t>
            </a:r>
            <a:r>
              <a:rPr lang="ar-SA" dirty="0" smtClean="0">
                <a:cs typeface="B Nazanin" panose="00000400000000000000" pitchFamily="2" charset="-78"/>
              </a:rPr>
              <a:t>با </a:t>
            </a:r>
            <a:r>
              <a:rPr lang="ar-SA" dirty="0">
                <a:cs typeface="B Nazanin" panose="00000400000000000000" pitchFamily="2" charset="-78"/>
              </a:rPr>
              <a:t>كاهش هزينه هايي كه مي بايست جهت غرامت قطعي برق به مصرف كنندگان مي </a:t>
            </a:r>
            <a:r>
              <a:rPr lang="ar-SA" dirty="0" smtClean="0">
                <a:cs typeface="B Nazanin" panose="00000400000000000000" pitchFamily="2" charset="-78"/>
              </a:rPr>
              <a:t>پرداختند</a:t>
            </a:r>
            <a:r>
              <a:rPr lang="fa-IR" dirty="0" smtClean="0">
                <a:cs typeface="B Nazanin" panose="00000400000000000000" pitchFamily="2" charset="-78"/>
              </a:rPr>
              <a:t>.</a:t>
            </a:r>
            <a:endParaRPr lang="en-US" dirty="0">
              <a:cs typeface="B Nazanin" panose="00000400000000000000" pitchFamily="2" charset="-78"/>
            </a:endParaRPr>
          </a:p>
        </p:txBody>
      </p:sp>
      <p:sp>
        <p:nvSpPr>
          <p:cNvPr id="7" name="Rectangle 6"/>
          <p:cNvSpPr/>
          <p:nvPr/>
        </p:nvSpPr>
        <p:spPr>
          <a:xfrm>
            <a:off x="8550565" y="4749923"/>
            <a:ext cx="449880" cy="36927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10</a:t>
            </a:r>
            <a:endParaRPr lang="en-US" sz="2400" b="1" dirty="0">
              <a:cs typeface="B Titr" pitchFamily="2" charset="-78"/>
            </a:endParaRPr>
          </a:p>
        </p:txBody>
      </p:sp>
      <p:sp>
        <p:nvSpPr>
          <p:cNvPr id="5" name="Footer Placeholder 4"/>
          <p:cNvSpPr txBox="1">
            <a:spLocks/>
          </p:cNvSpPr>
          <p:nvPr/>
        </p:nvSpPr>
        <p:spPr>
          <a:xfrm>
            <a:off x="4877410" y="4721105"/>
            <a:ext cx="350792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8" name="Rectangle 7"/>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9" name="Picture 8"/>
          <p:cNvPicPr>
            <a:picLocks noChangeAspect="1"/>
          </p:cNvPicPr>
          <p:nvPr/>
        </p:nvPicPr>
        <p:blipFill>
          <a:blip r:embed="rId2"/>
          <a:stretch>
            <a:fillRect/>
          </a:stretch>
        </p:blipFill>
        <p:spPr>
          <a:xfrm>
            <a:off x="91417" y="4785843"/>
            <a:ext cx="357548" cy="303527"/>
          </a:xfrm>
          <a:prstGeom prst="rect">
            <a:avLst/>
          </a:prstGeom>
        </p:spPr>
      </p:pic>
    </p:spTree>
    <p:extLst>
      <p:ext uri="{BB962C8B-B14F-4D97-AF65-F5344CB8AC3E}">
        <p14:creationId xmlns:p14="http://schemas.microsoft.com/office/powerpoint/2010/main" val="265684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ircle(in)">
                                      <p:cBhvr>
                                        <p:cTn id="1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0301928">
            <a:off x="3912573" y="1010555"/>
            <a:ext cx="4986035" cy="1051931"/>
          </a:xfrm>
        </p:spPr>
        <p:txBody>
          <a:bodyPr>
            <a:noAutofit/>
          </a:bodyPr>
          <a:lstStyle/>
          <a:p>
            <a:r>
              <a:rPr lang="fa-IR" sz="4000" b="1" dirty="0" smtClean="0">
                <a:solidFill>
                  <a:srgbClr val="002060"/>
                </a:solidFill>
              </a:rPr>
              <a:t>با تشکر از حسن توجه شما</a:t>
            </a:r>
            <a:endParaRPr lang="en-US" sz="4000" b="1" dirty="0">
              <a:solidFill>
                <a:srgbClr val="002060"/>
              </a:solidFill>
            </a:endParaRPr>
          </a:p>
        </p:txBody>
      </p:sp>
      <p:sp>
        <p:nvSpPr>
          <p:cNvPr id="5" name="Rectangle 4"/>
          <p:cNvSpPr/>
          <p:nvPr/>
        </p:nvSpPr>
        <p:spPr>
          <a:xfrm>
            <a:off x="8609784" y="4774230"/>
            <a:ext cx="449880" cy="36927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11</a:t>
            </a:r>
            <a:endParaRPr lang="en-US" sz="2400" b="1" dirty="0">
              <a:cs typeface="B Titr" pitchFamily="2" charset="-78"/>
            </a:endParaRPr>
          </a:p>
        </p:txBody>
      </p:sp>
      <p:pic>
        <p:nvPicPr>
          <p:cNvPr id="2050" name="Picture 2" descr="25 عکس گل رز قرمز عاشقانه برای پروفایل + رز قرمز نشانه چیست؟"/>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921380">
            <a:off x="6218723" y="1738667"/>
            <a:ext cx="2547008" cy="2411809"/>
          </a:xfrm>
          <a:prstGeom prst="rect">
            <a:avLst/>
          </a:prstGeom>
          <a:noFill/>
          <a:extLst>
            <a:ext uri="{909E8E84-426E-40DD-AFC4-6F175D3DCCD1}">
              <a14:hiddenFill xmlns:a14="http://schemas.microsoft.com/office/drawing/2010/main">
                <a:solidFill>
                  <a:srgbClr val="FFFFFF"/>
                </a:solidFill>
              </a14:hiddenFill>
            </a:ext>
          </a:extLst>
        </p:spPr>
      </p:pic>
      <p:sp>
        <p:nvSpPr>
          <p:cNvPr id="6" name="Footer Placeholder 4"/>
          <p:cNvSpPr txBox="1">
            <a:spLocks/>
          </p:cNvSpPr>
          <p:nvPr/>
        </p:nvSpPr>
        <p:spPr>
          <a:xfrm>
            <a:off x="4877410" y="4721105"/>
            <a:ext cx="350792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7" name="Rectangle 6"/>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8" name="Picture 7"/>
          <p:cNvPicPr>
            <a:picLocks noChangeAspect="1"/>
          </p:cNvPicPr>
          <p:nvPr/>
        </p:nvPicPr>
        <p:blipFill>
          <a:blip r:embed="rId3"/>
          <a:stretch>
            <a:fillRect/>
          </a:stretch>
        </p:blipFill>
        <p:spPr>
          <a:xfrm>
            <a:off x="91417" y="4785843"/>
            <a:ext cx="357548" cy="303527"/>
          </a:xfrm>
          <a:prstGeom prst="rect">
            <a:avLst/>
          </a:prstGeom>
        </p:spPr>
      </p:pic>
    </p:spTree>
    <p:extLst>
      <p:ext uri="{BB962C8B-B14F-4D97-AF65-F5344CB8AC3E}">
        <p14:creationId xmlns:p14="http://schemas.microsoft.com/office/powerpoint/2010/main" val="363920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wheel(1)">
                                      <p:cBhvr>
                                        <p:cTn id="15"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2575" y="1044700"/>
            <a:ext cx="1832460" cy="610820"/>
          </a:xfrm>
        </p:spPr>
        <p:txBody>
          <a:bodyPr>
            <a:noAutofit/>
          </a:bodyPr>
          <a:lstStyle/>
          <a:p>
            <a:r>
              <a:rPr lang="fa-IR" sz="5400" b="1" dirty="0" smtClean="0">
                <a:solidFill>
                  <a:srgbClr val="002060"/>
                </a:solidFill>
                <a:cs typeface="B Nazanin" panose="00000400000000000000" pitchFamily="2" charset="-78"/>
              </a:rPr>
              <a:t>مقدمه:</a:t>
            </a:r>
            <a:endParaRPr lang="en-US" sz="5400" dirty="0"/>
          </a:p>
        </p:txBody>
      </p:sp>
      <p:sp>
        <p:nvSpPr>
          <p:cNvPr id="3" name="Content Placeholder 2"/>
          <p:cNvSpPr>
            <a:spLocks noGrp="1"/>
          </p:cNvSpPr>
          <p:nvPr>
            <p:ph idx="1"/>
          </p:nvPr>
        </p:nvSpPr>
        <p:spPr/>
        <p:txBody>
          <a:bodyPr>
            <a:normAutofit lnSpcReduction="10000"/>
          </a:bodyPr>
          <a:lstStyle/>
          <a:p>
            <a:pPr marL="0" indent="0" algn="just" rtl="1">
              <a:buNone/>
            </a:pPr>
            <a:r>
              <a:rPr lang="fa-IR" dirty="0" smtClean="0">
                <a:cs typeface="B Nazanin" panose="00000400000000000000" pitchFamily="2" charset="-78"/>
              </a:rPr>
              <a:t>با گسترش و فراگیری روزافزون استفاده از تولید پراکنده در شبکه های توزیع، یکی از مسا</a:t>
            </a:r>
            <a:r>
              <a:rPr lang="ar-SA" dirty="0" smtClean="0">
                <a:latin typeface="B"/>
                <a:cs typeface="B Nazanin" panose="00000400000000000000" pitchFamily="2" charset="-78"/>
              </a:rPr>
              <a:t>ئ</a:t>
            </a:r>
            <a:r>
              <a:rPr lang="fa-IR" dirty="0" smtClean="0">
                <a:latin typeface="B"/>
                <a:cs typeface="B Nazanin" panose="00000400000000000000" pitchFamily="2" charset="-78"/>
              </a:rPr>
              <a:t>ل مهمی که مطرح می شود، مس</a:t>
            </a:r>
            <a:r>
              <a:rPr lang="ar-SA" dirty="0" smtClean="0">
                <a:latin typeface="B"/>
                <a:cs typeface="B Nazanin" panose="00000400000000000000" pitchFamily="2" charset="-78"/>
              </a:rPr>
              <a:t>ئ</a:t>
            </a:r>
            <a:r>
              <a:rPr lang="fa-IR" dirty="0" smtClean="0">
                <a:latin typeface="B"/>
                <a:cs typeface="B Nazanin" panose="00000400000000000000" pitchFamily="2" charset="-78"/>
              </a:rPr>
              <a:t>له ی حفاظت از شبکه، مصرف کنندگان و کارکنان بخش </a:t>
            </a:r>
            <a:r>
              <a:rPr lang="en-US" dirty="0" smtClean="0">
                <a:latin typeface="Times New Roman" panose="02020603050405020304" pitchFamily="18" charset="0"/>
                <a:cs typeface="Times New Roman" panose="02020603050405020304" pitchFamily="18" charset="0"/>
              </a:rPr>
              <a:t>DG</a:t>
            </a:r>
            <a:r>
              <a:rPr lang="en-US" dirty="0" smtClean="0">
                <a:latin typeface="B"/>
                <a:cs typeface="B Nazanin" panose="00000400000000000000" pitchFamily="2" charset="-78"/>
              </a:rPr>
              <a:t> </a:t>
            </a:r>
            <a:r>
              <a:rPr lang="fa-IR" dirty="0" smtClean="0">
                <a:latin typeface="B"/>
                <a:cs typeface="B Nazanin" panose="00000400000000000000" pitchFamily="2" charset="-78"/>
              </a:rPr>
              <a:t> در مقابل خطرات وآسیب های احتمالی ناشی از منابع تولید پراکنده می باشد.</a:t>
            </a:r>
          </a:p>
          <a:p>
            <a:pPr marL="0" indent="0" algn="just" rtl="1">
              <a:buNone/>
            </a:pPr>
            <a:r>
              <a:rPr lang="fa-IR" dirty="0" smtClean="0">
                <a:latin typeface="B"/>
                <a:cs typeface="B Nazanin" panose="00000400000000000000" pitchFamily="2" charset="-78"/>
              </a:rPr>
              <a:t>یکی ازمشکلاتی که می تواند متوجه یک نیروگاه تولید پراکنده گردد مبحث جزیره ای شدن این منابع می باشد.که در ادامه به این امر مهم و روش های تشخیص این پدیده پرداخته می شود.</a:t>
            </a:r>
            <a:endParaRPr lang="en-US" dirty="0">
              <a:cs typeface="B Nazanin" panose="00000400000000000000" pitchFamily="2" charset="-78"/>
            </a:endParaRPr>
          </a:p>
        </p:txBody>
      </p:sp>
      <p:sp>
        <p:nvSpPr>
          <p:cNvPr id="4" name="Rectangle 3"/>
          <p:cNvSpPr/>
          <p:nvPr/>
        </p:nvSpPr>
        <p:spPr>
          <a:xfrm>
            <a:off x="8695034" y="4645376"/>
            <a:ext cx="402087" cy="43388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1</a:t>
            </a:r>
            <a:endParaRPr lang="en-US" sz="2400" b="1" dirty="0">
              <a:cs typeface="B Titr" pitchFamily="2" charset="-78"/>
            </a:endParaRPr>
          </a:p>
        </p:txBody>
      </p:sp>
      <p:sp>
        <p:nvSpPr>
          <p:cNvPr id="5" name="Footer Placeholder 4"/>
          <p:cNvSpPr txBox="1">
            <a:spLocks/>
          </p:cNvSpPr>
          <p:nvPr/>
        </p:nvSpPr>
        <p:spPr>
          <a:xfrm>
            <a:off x="4369086" y="4723314"/>
            <a:ext cx="416895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6" name="Rectangle 5"/>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7" name="Picture 6"/>
          <p:cNvPicPr>
            <a:picLocks noChangeAspect="1"/>
          </p:cNvPicPr>
          <p:nvPr/>
        </p:nvPicPr>
        <p:blipFill>
          <a:blip r:embed="rId3"/>
          <a:stretch>
            <a:fillRect/>
          </a:stretch>
        </p:blipFill>
        <p:spPr>
          <a:xfrm>
            <a:off x="91417" y="4785843"/>
            <a:ext cx="357548" cy="303527"/>
          </a:xfrm>
          <a:prstGeom prst="rect">
            <a:avLst/>
          </a:prstGeom>
        </p:spPr>
      </p:pic>
    </p:spTree>
    <p:extLst>
      <p:ext uri="{BB962C8B-B14F-4D97-AF65-F5344CB8AC3E}">
        <p14:creationId xmlns:p14="http://schemas.microsoft.com/office/powerpoint/2010/main" val="410330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2819" y="1044700"/>
            <a:ext cx="3512215" cy="610820"/>
          </a:xfrm>
        </p:spPr>
        <p:txBody>
          <a:bodyPr>
            <a:noAutofit/>
          </a:bodyPr>
          <a:lstStyle/>
          <a:p>
            <a:r>
              <a:rPr lang="fa-IR" sz="5400" b="1" dirty="0" smtClean="0">
                <a:solidFill>
                  <a:srgbClr val="002060"/>
                </a:solidFill>
                <a:cs typeface="B Nazanin" panose="00000400000000000000" pitchFamily="2" charset="-78"/>
              </a:rPr>
              <a:t>معرفی مسئله:</a:t>
            </a:r>
            <a:endParaRPr lang="en-US" sz="5400" dirty="0"/>
          </a:p>
        </p:txBody>
      </p:sp>
      <p:sp>
        <p:nvSpPr>
          <p:cNvPr id="3" name="Content Placeholder 2"/>
          <p:cNvSpPr>
            <a:spLocks noGrp="1"/>
          </p:cNvSpPr>
          <p:nvPr>
            <p:ph idx="1"/>
          </p:nvPr>
        </p:nvSpPr>
        <p:spPr/>
        <p:txBody>
          <a:bodyPr/>
          <a:lstStyle/>
          <a:p>
            <a:pPr marL="0" indent="0" algn="just" rtl="1">
              <a:buNone/>
            </a:pPr>
            <a:r>
              <a:rPr lang="fa-IR" dirty="0">
                <a:cs typeface="B Nazanin" panose="00000400000000000000" pitchFamily="2" charset="-78"/>
              </a:rPr>
              <a:t>جزیره ای شدن</a:t>
            </a:r>
            <a:r>
              <a:rPr lang="en-US" dirty="0">
                <a:cs typeface="B Nazanin" panose="00000400000000000000" pitchFamily="2" charset="-78"/>
              </a:rPr>
              <a:t>)</a:t>
            </a:r>
            <a:r>
              <a:rPr lang="fa-IR" dirty="0">
                <a:cs typeface="B Nazanin" panose="00000400000000000000" pitchFamily="2" charset="-78"/>
              </a:rPr>
              <a:t> </a:t>
            </a:r>
            <a:r>
              <a:rPr lang="en-US" dirty="0" err="1">
                <a:latin typeface="Times New Roman" panose="02020603050405020304" pitchFamily="18" charset="0"/>
                <a:cs typeface="Times New Roman" panose="02020603050405020304" pitchFamily="18" charset="0"/>
              </a:rPr>
              <a:t>islandig</a:t>
            </a:r>
            <a:r>
              <a:rPr lang="fa-IR" dirty="0">
                <a:cs typeface="B Nazanin" panose="00000400000000000000" pitchFamily="2" charset="-78"/>
              </a:rPr>
              <a:t> ):</a:t>
            </a:r>
            <a:endParaRPr lang="en-US" dirty="0">
              <a:cs typeface="B Nazanin" panose="00000400000000000000" pitchFamily="2" charset="-78"/>
            </a:endParaRPr>
          </a:p>
          <a:p>
            <a:pPr marL="0" indent="0" algn="just" rtl="1">
              <a:buNone/>
            </a:pPr>
            <a:r>
              <a:rPr lang="fa-IR" dirty="0" smtClean="0">
                <a:cs typeface="B Nazanin" panose="00000400000000000000" pitchFamily="2" charset="-78"/>
              </a:rPr>
              <a:t>طبق استاندارد </a:t>
            </a:r>
            <a:r>
              <a:rPr lang="en-US" dirty="0" smtClean="0">
                <a:latin typeface="Times New Roman" panose="02020603050405020304" pitchFamily="18" charset="0"/>
                <a:cs typeface="Times New Roman" panose="02020603050405020304" pitchFamily="18" charset="0"/>
              </a:rPr>
              <a:t>IEEE1547 </a:t>
            </a:r>
            <a:r>
              <a:rPr lang="fa-IR" dirty="0" smtClean="0">
                <a:cs typeface="B Nazanin" panose="00000400000000000000" pitchFamily="2" charset="-78"/>
              </a:rPr>
              <a:t> جزیره بخشی از شبکه سیستم قدرت است، که از بقیه سیستم قدرت جدا گردیده و تنها توسط واحد تولید پراکنده </a:t>
            </a:r>
            <a:r>
              <a:rPr lang="en-US" dirty="0" smtClean="0">
                <a:cs typeface="+mj-cs"/>
              </a:rPr>
              <a:t>(</a:t>
            </a:r>
            <a:r>
              <a:rPr lang="en-US" dirty="0" smtClean="0">
                <a:latin typeface="Times New Roman" panose="02020603050405020304" pitchFamily="18" charset="0"/>
                <a:cs typeface="Times New Roman" panose="02020603050405020304" pitchFamily="18" charset="0"/>
              </a:rPr>
              <a:t>DG</a:t>
            </a:r>
            <a:r>
              <a:rPr lang="en-US" dirty="0" smtClean="0">
                <a:cs typeface="+mj-cs"/>
              </a:rPr>
              <a:t>)</a:t>
            </a:r>
            <a:r>
              <a:rPr lang="fa-IR" dirty="0" smtClean="0">
                <a:cs typeface="+mj-cs"/>
              </a:rPr>
              <a:t> </a:t>
            </a:r>
            <a:r>
              <a:rPr lang="fa-IR" dirty="0" smtClean="0">
                <a:cs typeface="B Nazanin" panose="00000400000000000000" pitchFamily="2" charset="-78"/>
              </a:rPr>
              <a:t>تغذیه می گردد.بر طبق استاندارد </a:t>
            </a:r>
            <a:r>
              <a:rPr lang="fa-IR" smtClean="0">
                <a:cs typeface="B Nazanin" panose="00000400000000000000" pitchFamily="2" charset="-78"/>
              </a:rPr>
              <a:t>فوق جزیره </a:t>
            </a:r>
            <a:r>
              <a:rPr lang="fa-IR" dirty="0" smtClean="0">
                <a:cs typeface="B Nazanin" panose="00000400000000000000" pitchFamily="2" charset="-78"/>
              </a:rPr>
              <a:t>باید حداکثر پس از2 ثانیه از شکل گیری شناسایی شده و واحد تولید پراکنده از شبکه جدا گردد. </a:t>
            </a:r>
            <a:endParaRPr lang="en-US" dirty="0" smtClean="0">
              <a:cs typeface="B Nazanin" panose="00000400000000000000" pitchFamily="2" charset="-78"/>
            </a:endParaRPr>
          </a:p>
        </p:txBody>
      </p:sp>
      <p:sp>
        <p:nvSpPr>
          <p:cNvPr id="4" name="Rectangle 3"/>
          <p:cNvSpPr/>
          <p:nvPr/>
        </p:nvSpPr>
        <p:spPr>
          <a:xfrm>
            <a:off x="8695035" y="4709613"/>
            <a:ext cx="380999" cy="408301"/>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2</a:t>
            </a:r>
            <a:endParaRPr lang="en-US" sz="2400" b="1" dirty="0">
              <a:cs typeface="B Titr" pitchFamily="2" charset="-78"/>
            </a:endParaRPr>
          </a:p>
        </p:txBody>
      </p:sp>
      <p:sp>
        <p:nvSpPr>
          <p:cNvPr id="6" name="Footer Placeholder 4"/>
          <p:cNvSpPr txBox="1">
            <a:spLocks/>
          </p:cNvSpPr>
          <p:nvPr/>
        </p:nvSpPr>
        <p:spPr>
          <a:xfrm>
            <a:off x="4730524" y="4731201"/>
            <a:ext cx="358351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7" name="Rectangle 6"/>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8" name="Picture 7"/>
          <p:cNvPicPr>
            <a:picLocks noChangeAspect="1"/>
          </p:cNvPicPr>
          <p:nvPr/>
        </p:nvPicPr>
        <p:blipFill>
          <a:blip r:embed="rId2"/>
          <a:stretch>
            <a:fillRect/>
          </a:stretch>
        </p:blipFill>
        <p:spPr>
          <a:xfrm>
            <a:off x="91417" y="4785843"/>
            <a:ext cx="357548" cy="303527"/>
          </a:xfrm>
          <a:prstGeom prst="rect">
            <a:avLst/>
          </a:prstGeom>
        </p:spPr>
      </p:pic>
    </p:spTree>
    <p:extLst>
      <p:ext uri="{BB962C8B-B14F-4D97-AF65-F5344CB8AC3E}">
        <p14:creationId xmlns:p14="http://schemas.microsoft.com/office/powerpoint/2010/main" val="3752197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4016" y="910117"/>
            <a:ext cx="1985165" cy="610820"/>
          </a:xfrm>
        </p:spPr>
        <p:txBody>
          <a:bodyPr>
            <a:noAutofit/>
          </a:bodyPr>
          <a:lstStyle/>
          <a:p>
            <a:r>
              <a:rPr lang="ar-SA" sz="5400" dirty="0" smtClean="0">
                <a:solidFill>
                  <a:schemeClr val="tx2"/>
                </a:solidFill>
                <a:latin typeface="B"/>
                <a:cs typeface="B Nazanin" panose="00000400000000000000" pitchFamily="2" charset="-78"/>
              </a:rPr>
              <a:t> </a:t>
            </a:r>
            <a:r>
              <a:rPr lang="fa-IR" sz="5400" b="1" dirty="0" smtClean="0">
                <a:solidFill>
                  <a:schemeClr val="tx2"/>
                </a:solidFill>
                <a:latin typeface="B"/>
                <a:cs typeface="B Nazanin" panose="00000400000000000000" pitchFamily="2" charset="-78"/>
              </a:rPr>
              <a:t>ت</a:t>
            </a:r>
            <a:r>
              <a:rPr lang="ar-SA" sz="5400" b="1" dirty="0" smtClean="0">
                <a:solidFill>
                  <a:schemeClr val="tx2"/>
                </a:solidFill>
                <a:latin typeface="B"/>
                <a:cs typeface="B Nazanin" panose="00000400000000000000" pitchFamily="2" charset="-78"/>
              </a:rPr>
              <a:t>ئ</a:t>
            </a:r>
            <a:r>
              <a:rPr lang="fa-IR" sz="5400" b="1" dirty="0" smtClean="0">
                <a:solidFill>
                  <a:schemeClr val="tx2"/>
                </a:solidFill>
                <a:latin typeface="B"/>
                <a:cs typeface="B Nazanin" panose="00000400000000000000" pitchFamily="2" charset="-78"/>
              </a:rPr>
              <a:t>وری:</a:t>
            </a:r>
            <a:endParaRPr lang="en-US" sz="5400" b="1" dirty="0">
              <a:solidFill>
                <a:schemeClr val="tx2"/>
              </a:solidFill>
              <a:cs typeface="B Nazanin" panose="00000400000000000000" pitchFamily="2" charset="-78"/>
            </a:endParaRPr>
          </a:p>
        </p:txBody>
      </p:sp>
      <p:sp>
        <p:nvSpPr>
          <p:cNvPr id="3" name="Content Placeholder 2"/>
          <p:cNvSpPr>
            <a:spLocks noGrp="1"/>
          </p:cNvSpPr>
          <p:nvPr>
            <p:ph idx="1"/>
          </p:nvPr>
        </p:nvSpPr>
        <p:spPr>
          <a:xfrm>
            <a:off x="563111" y="1610757"/>
            <a:ext cx="8246070" cy="610820"/>
          </a:xfrm>
        </p:spPr>
        <p:txBody>
          <a:bodyPr/>
          <a:lstStyle/>
          <a:p>
            <a:pPr marL="0" indent="0" algn="r" rtl="1">
              <a:buNone/>
            </a:pPr>
            <a:r>
              <a:rPr lang="fa-IR" b="1" dirty="0" smtClean="0">
                <a:latin typeface="Times New Roman" panose="02020603050405020304" pitchFamily="18" charset="0"/>
                <a:cs typeface="B Nazanin" panose="00000400000000000000" pitchFamily="2" charset="-78"/>
              </a:rPr>
              <a:t>جزیره ای شدن شبکه برق به دو دسته تقسیم می گردند:</a:t>
            </a:r>
            <a:endParaRPr lang="en-US" b="1" dirty="0">
              <a:latin typeface="Times New Roman" panose="02020603050405020304" pitchFamily="18" charset="0"/>
              <a:cs typeface="B Nazanin" panose="00000400000000000000" pitchFamily="2" charset="-78"/>
            </a:endParaRPr>
          </a:p>
        </p:txBody>
      </p:sp>
      <p:sp>
        <p:nvSpPr>
          <p:cNvPr id="4" name="Content Placeholder 2"/>
          <p:cNvSpPr txBox="1">
            <a:spLocks/>
          </p:cNvSpPr>
          <p:nvPr/>
        </p:nvSpPr>
        <p:spPr>
          <a:xfrm>
            <a:off x="5335525" y="2173557"/>
            <a:ext cx="3411661" cy="74915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b="1" dirty="0" smtClean="0">
                <a:cs typeface="B Nazanin" panose="00000400000000000000" pitchFamily="2" charset="-78"/>
              </a:rPr>
              <a:t>1) جزیره ای شدن عمدی:</a:t>
            </a:r>
            <a:endParaRPr lang="en-US" b="1" dirty="0">
              <a:cs typeface="B Nazanin" panose="00000400000000000000" pitchFamily="2" charset="-78"/>
            </a:endParaRPr>
          </a:p>
        </p:txBody>
      </p:sp>
      <p:pic>
        <p:nvPicPr>
          <p:cNvPr id="5" name="Picture 4" descr="C:\Users\Administrator\Desktop\بارگیری.png"/>
          <p:cNvPicPr/>
          <p:nvPr/>
        </p:nvPicPr>
        <p:blipFill>
          <a:blip r:embed="rId2">
            <a:extLst>
              <a:ext uri="{28A0092B-C50C-407E-A947-70E740481C1C}">
                <a14:useLocalDpi xmlns:a14="http://schemas.microsoft.com/office/drawing/2010/main" val="0"/>
              </a:ext>
            </a:extLst>
          </a:blip>
          <a:srcRect/>
          <a:stretch>
            <a:fillRect/>
          </a:stretch>
        </p:blipFill>
        <p:spPr bwMode="auto">
          <a:xfrm>
            <a:off x="448965" y="2266340"/>
            <a:ext cx="3868370" cy="2108527"/>
          </a:xfrm>
          <a:prstGeom prst="rect">
            <a:avLst/>
          </a:prstGeom>
          <a:noFill/>
          <a:ln>
            <a:noFill/>
          </a:ln>
        </p:spPr>
      </p:pic>
      <p:sp>
        <p:nvSpPr>
          <p:cNvPr id="6" name="Rectangle 5"/>
          <p:cNvSpPr/>
          <p:nvPr/>
        </p:nvSpPr>
        <p:spPr>
          <a:xfrm>
            <a:off x="8542329" y="4709620"/>
            <a:ext cx="533705" cy="398317"/>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3</a:t>
            </a:r>
            <a:endParaRPr lang="en-US" sz="2400" b="1" dirty="0">
              <a:cs typeface="B Titr" pitchFamily="2" charset="-78"/>
            </a:endParaRPr>
          </a:p>
        </p:txBody>
      </p:sp>
      <p:sp>
        <p:nvSpPr>
          <p:cNvPr id="7" name="Footer Placeholder 4"/>
          <p:cNvSpPr txBox="1">
            <a:spLocks/>
          </p:cNvSpPr>
          <p:nvPr/>
        </p:nvSpPr>
        <p:spPr>
          <a:xfrm>
            <a:off x="4877410" y="4721105"/>
            <a:ext cx="350792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8" name="Rectangle 7"/>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9" name="Picture 8"/>
          <p:cNvPicPr>
            <a:picLocks noChangeAspect="1"/>
          </p:cNvPicPr>
          <p:nvPr/>
        </p:nvPicPr>
        <p:blipFill>
          <a:blip r:embed="rId3"/>
          <a:stretch>
            <a:fillRect/>
          </a:stretch>
        </p:blipFill>
        <p:spPr>
          <a:xfrm>
            <a:off x="91417" y="4785843"/>
            <a:ext cx="357548" cy="303527"/>
          </a:xfrm>
          <a:prstGeom prst="rect">
            <a:avLst/>
          </a:prstGeom>
        </p:spPr>
      </p:pic>
      <p:sp>
        <p:nvSpPr>
          <p:cNvPr id="10" name="Content Placeholder 2"/>
          <p:cNvSpPr txBox="1">
            <a:spLocks/>
          </p:cNvSpPr>
          <p:nvPr/>
        </p:nvSpPr>
        <p:spPr>
          <a:xfrm>
            <a:off x="5030116" y="2686689"/>
            <a:ext cx="3717070" cy="202293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rtl="1">
              <a:buNone/>
            </a:pPr>
            <a:r>
              <a:rPr lang="fa-IR" sz="2000" dirty="0" smtClean="0">
                <a:cs typeface="B Nazanin" panose="00000400000000000000" pitchFamily="2" charset="-78"/>
              </a:rPr>
              <a:t>جزیره عمدی یعنی وقتی سیستم های توزیع از شبکه اصلی جدا می شوند هنوز توان الکتریکی را برای بار مصرف کننده از طریق منابع تولید پراکنده به طور قابل اطمینان تامین کنند. این عملیات یک وضعیت بهره برداری قابل کنترل می باشد.</a:t>
            </a:r>
            <a:endParaRPr lang="en-US" sz="2000" dirty="0">
              <a:cs typeface="B Nazanin" panose="00000400000000000000" pitchFamily="2" charset="-78"/>
            </a:endParaRPr>
          </a:p>
        </p:txBody>
      </p:sp>
    </p:spTree>
    <p:extLst>
      <p:ext uri="{BB962C8B-B14F-4D97-AF65-F5344CB8AC3E}">
        <p14:creationId xmlns:p14="http://schemas.microsoft.com/office/powerpoint/2010/main" val="3183129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3885" y="1044700"/>
            <a:ext cx="4581150" cy="610820"/>
          </a:xfrm>
        </p:spPr>
        <p:txBody>
          <a:bodyPr>
            <a:normAutofit/>
          </a:bodyPr>
          <a:lstStyle/>
          <a:p>
            <a:r>
              <a:rPr lang="fa-IR" sz="2800" b="1" dirty="0" smtClean="0">
                <a:solidFill>
                  <a:schemeClr val="tx1"/>
                </a:solidFill>
                <a:cs typeface="B Nazanin" panose="00000400000000000000" pitchFamily="2" charset="-78"/>
              </a:rPr>
              <a:t>2)</a:t>
            </a:r>
            <a:r>
              <a:rPr lang="ar-SA" sz="2800" b="1" dirty="0" smtClean="0">
                <a:solidFill>
                  <a:schemeClr val="tx1"/>
                </a:solidFill>
                <a:effectLst/>
              </a:rPr>
              <a:t> </a:t>
            </a:r>
            <a:r>
              <a:rPr lang="ar-SA" sz="2800" b="1" dirty="0">
                <a:solidFill>
                  <a:schemeClr val="tx1"/>
                </a:solidFill>
                <a:effectLst/>
                <a:cs typeface="B Nazanin" panose="00000400000000000000" pitchFamily="2" charset="-78"/>
              </a:rPr>
              <a:t>جزیره ای شدن غیر </a:t>
            </a:r>
            <a:r>
              <a:rPr lang="ar-SA" sz="2800" b="1" dirty="0" smtClean="0">
                <a:solidFill>
                  <a:schemeClr val="tx1"/>
                </a:solidFill>
                <a:effectLst/>
                <a:cs typeface="B Nazanin" panose="00000400000000000000" pitchFamily="2" charset="-78"/>
              </a:rPr>
              <a:t>عمدی</a:t>
            </a:r>
            <a:r>
              <a:rPr lang="fa-IR" sz="2800" b="1" dirty="0" smtClean="0">
                <a:solidFill>
                  <a:schemeClr val="tx1"/>
                </a:solidFill>
                <a:effectLst/>
                <a:cs typeface="B Nazanin" panose="00000400000000000000" pitchFamily="2" charset="-78"/>
              </a:rPr>
              <a:t>:</a:t>
            </a:r>
            <a:endParaRPr lang="en-US" sz="2800" b="1" dirty="0">
              <a:solidFill>
                <a:schemeClr val="tx1"/>
              </a:solidFill>
              <a:cs typeface="B Nazanin" panose="00000400000000000000" pitchFamily="2" charset="-78"/>
            </a:endParaRPr>
          </a:p>
        </p:txBody>
      </p:sp>
      <p:pic>
        <p:nvPicPr>
          <p:cNvPr id="4" name="Picture 3" descr="C:\Users\Administrator\Desktop\بارگیری (1).png"/>
          <p:cNvPicPr/>
          <p:nvPr/>
        </p:nvPicPr>
        <p:blipFill>
          <a:blip r:embed="rId2">
            <a:extLst>
              <a:ext uri="{28A0092B-C50C-407E-A947-70E740481C1C}">
                <a14:useLocalDpi xmlns:a14="http://schemas.microsoft.com/office/drawing/2010/main" val="0"/>
              </a:ext>
            </a:extLst>
          </a:blip>
          <a:srcRect/>
          <a:stretch>
            <a:fillRect/>
          </a:stretch>
        </p:blipFill>
        <p:spPr bwMode="auto">
          <a:xfrm>
            <a:off x="143556" y="1808225"/>
            <a:ext cx="4581150" cy="2689406"/>
          </a:xfrm>
          <a:prstGeom prst="rect">
            <a:avLst/>
          </a:prstGeom>
          <a:noFill/>
          <a:ln>
            <a:noFill/>
          </a:ln>
        </p:spPr>
      </p:pic>
      <p:sp>
        <p:nvSpPr>
          <p:cNvPr id="5" name="Rectangle 4"/>
          <p:cNvSpPr/>
          <p:nvPr/>
        </p:nvSpPr>
        <p:spPr>
          <a:xfrm>
            <a:off x="8695035" y="4709619"/>
            <a:ext cx="380999" cy="397611"/>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4</a:t>
            </a:r>
            <a:endParaRPr lang="en-US" sz="2400" b="1" dirty="0">
              <a:cs typeface="B Titr" pitchFamily="2" charset="-78"/>
            </a:endParaRPr>
          </a:p>
        </p:txBody>
      </p:sp>
      <p:sp>
        <p:nvSpPr>
          <p:cNvPr id="6" name="Footer Placeholder 4"/>
          <p:cNvSpPr txBox="1">
            <a:spLocks/>
          </p:cNvSpPr>
          <p:nvPr/>
        </p:nvSpPr>
        <p:spPr>
          <a:xfrm>
            <a:off x="4877410" y="4721105"/>
            <a:ext cx="350792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7" name="Rectangle 6"/>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8" name="Picture 7"/>
          <p:cNvPicPr>
            <a:picLocks noChangeAspect="1"/>
          </p:cNvPicPr>
          <p:nvPr/>
        </p:nvPicPr>
        <p:blipFill>
          <a:blip r:embed="rId3"/>
          <a:stretch>
            <a:fillRect/>
          </a:stretch>
        </p:blipFill>
        <p:spPr>
          <a:xfrm>
            <a:off x="91417" y="4785843"/>
            <a:ext cx="357548" cy="303527"/>
          </a:xfrm>
          <a:prstGeom prst="rect">
            <a:avLst/>
          </a:prstGeom>
        </p:spPr>
      </p:pic>
      <p:sp>
        <p:nvSpPr>
          <p:cNvPr id="9" name="Content Placeholder 2"/>
          <p:cNvSpPr txBox="1">
            <a:spLocks/>
          </p:cNvSpPr>
          <p:nvPr/>
        </p:nvSpPr>
        <p:spPr>
          <a:xfrm>
            <a:off x="4945658" y="1655520"/>
            <a:ext cx="3869776" cy="2324074"/>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rtl="1">
              <a:buNone/>
            </a:pPr>
            <a:r>
              <a:rPr lang="fa-IR" dirty="0" smtClean="0">
                <a:cs typeface="B Nazanin" panose="00000400000000000000" pitchFamily="2" charset="-78"/>
              </a:rPr>
              <a:t>جزیره شدن غیر عمدی یک رویداد کاملاً نامطلوب به علت خطاهای خط، عیب و نقص تجهیزات، خطاهای انسانی و دیگر رویدادها همراه با جدا شدن سیستم های توزیع از شبکه اصلی می باشد و یک وضعیت بهره برداری کنترل ناپذیر است. به همین دلیل هنگام رویداد جزیره غیر عمدی ، شرکت های برق می خواهند که منابع تولید پراکنده هر چه سریع تر از شبکه قطع شوند. </a:t>
            </a:r>
            <a:endParaRPr lang="en-US" dirty="0">
              <a:cs typeface="B Nazanin" panose="00000400000000000000" pitchFamily="2" charset="-78"/>
            </a:endParaRPr>
          </a:p>
        </p:txBody>
      </p:sp>
    </p:spTree>
    <p:extLst>
      <p:ext uri="{BB962C8B-B14F-4D97-AF65-F5344CB8AC3E}">
        <p14:creationId xmlns:p14="http://schemas.microsoft.com/office/powerpoint/2010/main" val="2991814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1" y="1044700"/>
            <a:ext cx="4123034" cy="610820"/>
          </a:xfrm>
        </p:spPr>
        <p:txBody>
          <a:bodyPr>
            <a:normAutofit fontScale="90000"/>
          </a:bodyPr>
          <a:lstStyle/>
          <a:p>
            <a:r>
              <a:rPr lang="fa-IR" b="1" dirty="0" smtClean="0">
                <a:solidFill>
                  <a:schemeClr val="tx1"/>
                </a:solidFill>
                <a:cs typeface="B Nazanin" panose="00000400000000000000" pitchFamily="2" charset="-78"/>
              </a:rPr>
              <a:t>روش های شناسایی جزیره:</a:t>
            </a:r>
            <a:endParaRPr lang="en-US" b="1" dirty="0">
              <a:solidFill>
                <a:schemeClr val="tx1"/>
              </a:solidFill>
              <a:cs typeface="B Nazanin" panose="00000400000000000000" pitchFamily="2" charset="-78"/>
            </a:endParaRPr>
          </a:p>
        </p:txBody>
      </p:sp>
      <p:sp>
        <p:nvSpPr>
          <p:cNvPr id="5" name="Content Placeholder 2"/>
          <p:cNvSpPr txBox="1">
            <a:spLocks/>
          </p:cNvSpPr>
          <p:nvPr/>
        </p:nvSpPr>
        <p:spPr>
          <a:xfrm>
            <a:off x="4419295" y="1733122"/>
            <a:ext cx="4490574" cy="55283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dirty="0">
                <a:cs typeface="B Nazanin" panose="00000400000000000000" pitchFamily="2" charset="-78"/>
              </a:rPr>
              <a:t>1</a:t>
            </a:r>
            <a:r>
              <a:rPr lang="fa-IR" dirty="0" smtClean="0">
                <a:cs typeface="B Nazanin" panose="00000400000000000000" pitchFamily="2" charset="-78"/>
              </a:rPr>
              <a:t>) روش های محلی </a:t>
            </a:r>
            <a:r>
              <a:rPr lang="en-US" dirty="0" smtClean="0">
                <a:cs typeface="B Nazanin" panose="00000400000000000000" pitchFamily="2" charset="-78"/>
              </a:rPr>
              <a:t>(</a:t>
            </a:r>
            <a:r>
              <a:rPr lang="en-US" dirty="0" smtClean="0">
                <a:latin typeface="Times New Roman" panose="02020603050405020304" pitchFamily="18" charset="0"/>
                <a:cs typeface="Times New Roman" panose="02020603050405020304" pitchFamily="18" charset="0"/>
              </a:rPr>
              <a:t>Local</a:t>
            </a:r>
            <a:r>
              <a:rPr lang="en-US" dirty="0" smtClean="0">
                <a:cs typeface="B Nazanin" panose="00000400000000000000" pitchFamily="2" charset="-78"/>
              </a:rPr>
              <a:t>)</a:t>
            </a:r>
            <a:r>
              <a:rPr lang="fa-IR" dirty="0" smtClean="0">
                <a:cs typeface="B Nazanin" panose="00000400000000000000" pitchFamily="2" charset="-78"/>
              </a:rPr>
              <a:t>: </a:t>
            </a:r>
          </a:p>
        </p:txBody>
      </p:sp>
      <p:sp>
        <p:nvSpPr>
          <p:cNvPr id="13" name="Rectangle 12"/>
          <p:cNvSpPr/>
          <p:nvPr/>
        </p:nvSpPr>
        <p:spPr>
          <a:xfrm>
            <a:off x="-9150" y="2078791"/>
            <a:ext cx="6108200" cy="369332"/>
          </a:xfrm>
          <a:prstGeom prst="rect">
            <a:avLst/>
          </a:prstGeom>
        </p:spPr>
        <p:txBody>
          <a:bodyPr wrap="square">
            <a:spAutoFit/>
          </a:bodyPr>
          <a:lstStyle/>
          <a:p>
            <a:pPr algn="r" rtl="1"/>
            <a:r>
              <a:rPr lang="fa-IR" dirty="0">
                <a:cs typeface="B Nazanin" panose="00000400000000000000" pitchFamily="2" charset="-78"/>
              </a:rPr>
              <a:t>این روش ها با تشخیص جزیره در سمت منابع تولید پراکنده ارتباط داده می شود</a:t>
            </a:r>
            <a:r>
              <a:rPr lang="fa-IR" dirty="0" smtClean="0">
                <a:cs typeface="B Nazanin" panose="00000400000000000000" pitchFamily="2" charset="-78"/>
              </a:rPr>
              <a:t>.</a:t>
            </a:r>
            <a:endParaRPr lang="en-US" dirty="0">
              <a:cs typeface="B Nazanin" panose="00000400000000000000" pitchFamily="2" charset="-78"/>
            </a:endParaRPr>
          </a:p>
        </p:txBody>
      </p:sp>
      <p:sp>
        <p:nvSpPr>
          <p:cNvPr id="19" name="Rounded Rectangle 18"/>
          <p:cNvSpPr/>
          <p:nvPr/>
        </p:nvSpPr>
        <p:spPr>
          <a:xfrm>
            <a:off x="538726" y="3718793"/>
            <a:ext cx="1437289"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a:cs typeface="B Nazanin" panose="00000400000000000000" pitchFamily="2" charset="-78"/>
              </a:rPr>
              <a:t>3</a:t>
            </a:r>
            <a:r>
              <a:rPr lang="fa-IR" sz="2400" b="1" dirty="0" smtClean="0">
                <a:cs typeface="B Nazanin" panose="00000400000000000000" pitchFamily="2" charset="-78"/>
              </a:rPr>
              <a:t>)ترکیبی</a:t>
            </a:r>
            <a:endParaRPr lang="en-US" sz="2400" b="1" dirty="0"/>
          </a:p>
        </p:txBody>
      </p:sp>
      <p:sp>
        <p:nvSpPr>
          <p:cNvPr id="21" name="Down Arrow 20"/>
          <p:cNvSpPr/>
          <p:nvPr/>
        </p:nvSpPr>
        <p:spPr>
          <a:xfrm>
            <a:off x="480487" y="2486924"/>
            <a:ext cx="7482544" cy="103538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1600" b="1" dirty="0">
                <a:solidFill>
                  <a:schemeClr val="tx1"/>
                </a:solidFill>
              </a:rPr>
              <a:t>روش های محلی به سه دسته زیرتقسیم می شوند:</a:t>
            </a:r>
            <a:endParaRPr lang="en-US" sz="1600" b="1" dirty="0">
              <a:solidFill>
                <a:schemeClr val="tx1"/>
              </a:solidFill>
            </a:endParaRPr>
          </a:p>
        </p:txBody>
      </p:sp>
      <p:sp>
        <p:nvSpPr>
          <p:cNvPr id="22" name="Rounded Rectangle 21"/>
          <p:cNvSpPr/>
          <p:nvPr/>
        </p:nvSpPr>
        <p:spPr>
          <a:xfrm>
            <a:off x="3350360" y="3723269"/>
            <a:ext cx="1508467"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dirty="0" smtClean="0">
                <a:cs typeface="B Nazanin" panose="00000400000000000000" pitchFamily="2" charset="-78"/>
              </a:rPr>
              <a:t>2)اکتیو</a:t>
            </a:r>
            <a:endParaRPr lang="en-US" sz="2800" dirty="0"/>
          </a:p>
        </p:txBody>
      </p:sp>
      <p:sp>
        <p:nvSpPr>
          <p:cNvPr id="23" name="Rounded Rectangle 22"/>
          <p:cNvSpPr/>
          <p:nvPr/>
        </p:nvSpPr>
        <p:spPr>
          <a:xfrm>
            <a:off x="7015280" y="3718793"/>
            <a:ext cx="1419379"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dirty="0">
                <a:cs typeface="B Nazanin" panose="00000400000000000000" pitchFamily="2" charset="-78"/>
              </a:rPr>
              <a:t>1)پسیو</a:t>
            </a:r>
            <a:endParaRPr lang="en-US" sz="2800" dirty="0"/>
          </a:p>
        </p:txBody>
      </p:sp>
      <p:sp>
        <p:nvSpPr>
          <p:cNvPr id="24" name="Rectangle 23"/>
          <p:cNvSpPr/>
          <p:nvPr/>
        </p:nvSpPr>
        <p:spPr>
          <a:xfrm>
            <a:off x="8695035" y="4633193"/>
            <a:ext cx="381000" cy="44713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5</a:t>
            </a:r>
            <a:endParaRPr lang="en-US" sz="2400" b="1" dirty="0">
              <a:cs typeface="B Titr" pitchFamily="2" charset="-78"/>
            </a:endParaRPr>
          </a:p>
        </p:txBody>
      </p:sp>
      <p:sp>
        <p:nvSpPr>
          <p:cNvPr id="10" name="Footer Placeholder 4"/>
          <p:cNvSpPr txBox="1">
            <a:spLocks/>
          </p:cNvSpPr>
          <p:nvPr/>
        </p:nvSpPr>
        <p:spPr>
          <a:xfrm>
            <a:off x="4877410" y="4721105"/>
            <a:ext cx="350792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11" name="Rectangle 10"/>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12" name="Picture 11"/>
          <p:cNvPicPr>
            <a:picLocks noChangeAspect="1"/>
          </p:cNvPicPr>
          <p:nvPr/>
        </p:nvPicPr>
        <p:blipFill>
          <a:blip r:embed="rId3"/>
          <a:stretch>
            <a:fillRect/>
          </a:stretch>
        </p:blipFill>
        <p:spPr>
          <a:xfrm>
            <a:off x="91417" y="4785843"/>
            <a:ext cx="357548" cy="303527"/>
          </a:xfrm>
          <a:prstGeom prst="rect">
            <a:avLst/>
          </a:prstGeom>
        </p:spPr>
      </p:pic>
    </p:spTree>
    <p:extLst>
      <p:ext uri="{BB962C8B-B14F-4D97-AF65-F5344CB8AC3E}">
        <p14:creationId xmlns:p14="http://schemas.microsoft.com/office/powerpoint/2010/main" val="1841379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heel(1)">
                                      <p:cBhvr>
                                        <p:cTn id="28" dur="20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heel(1)">
                                      <p:cBhvr>
                                        <p:cTn id="33" dur="20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3" grpId="0"/>
      <p:bldP spid="19" grpId="0" animBg="1"/>
      <p:bldP spid="21" grpId="0" animBg="1"/>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812" y="4125926"/>
            <a:ext cx="8551328" cy="458109"/>
          </a:xfrm>
        </p:spPr>
        <p:txBody>
          <a:bodyPr>
            <a:noAutofit/>
          </a:bodyPr>
          <a:lstStyle/>
          <a:p>
            <a:pPr marL="0" indent="0" algn="just" rtl="1">
              <a:buNone/>
            </a:pPr>
            <a:endParaRPr lang="en-US" sz="2000" b="1" dirty="0">
              <a:cs typeface="B Nazanin" panose="00000400000000000000" pitchFamily="2" charset="-78"/>
            </a:endParaRPr>
          </a:p>
        </p:txBody>
      </p:sp>
      <p:sp>
        <p:nvSpPr>
          <p:cNvPr id="7" name="Content Placeholder 2"/>
          <p:cNvSpPr txBox="1">
            <a:spLocks/>
          </p:cNvSpPr>
          <p:nvPr/>
        </p:nvSpPr>
        <p:spPr>
          <a:xfrm>
            <a:off x="143555" y="2650592"/>
            <a:ext cx="9009594" cy="984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Font typeface="Arial" pitchFamily="34" charset="0"/>
              <a:buNone/>
            </a:pPr>
            <a:endParaRPr lang="en-US" sz="2000" dirty="0"/>
          </a:p>
        </p:txBody>
      </p:sp>
      <p:sp>
        <p:nvSpPr>
          <p:cNvPr id="8" name="Rounded Rectangle 7"/>
          <p:cNvSpPr/>
          <p:nvPr/>
        </p:nvSpPr>
        <p:spPr>
          <a:xfrm>
            <a:off x="91417" y="1518296"/>
            <a:ext cx="8966419"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r>
              <a:rPr lang="fa-IR" b="1" dirty="0">
                <a:solidFill>
                  <a:schemeClr val="tx1"/>
                </a:solidFill>
                <a:cs typeface="B Nazanin" panose="00000400000000000000" pitchFamily="2" charset="-78"/>
              </a:rPr>
              <a:t>روش های پسیو بر اساس اندازه گیری و نظارت بر پارامترهای سیستم از قبیل تغییرات در ولتاژ، فرکانس، جریان، اعوجاج هارمونیک در سمت منبع تولید پراکنده در نقطه کوپلینگ مشترک همراه با شبکه اصلی کار می کند.</a:t>
            </a:r>
          </a:p>
        </p:txBody>
      </p:sp>
      <p:sp>
        <p:nvSpPr>
          <p:cNvPr id="9" name="Content Placeholder 2"/>
          <p:cNvSpPr txBox="1">
            <a:spLocks/>
          </p:cNvSpPr>
          <p:nvPr/>
        </p:nvSpPr>
        <p:spPr>
          <a:xfrm>
            <a:off x="296260" y="1610811"/>
            <a:ext cx="8780384" cy="82079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rtl="1">
              <a:buFont typeface="Arial" pitchFamily="34" charset="0"/>
              <a:buNone/>
            </a:pPr>
            <a:endParaRPr lang="fa-IR" sz="2000" b="1" dirty="0" smtClean="0">
              <a:cs typeface="B Nazanin" panose="00000400000000000000" pitchFamily="2" charset="-78"/>
            </a:endParaRPr>
          </a:p>
        </p:txBody>
      </p:sp>
      <p:sp>
        <p:nvSpPr>
          <p:cNvPr id="10" name="Rectangle 9"/>
          <p:cNvSpPr/>
          <p:nvPr/>
        </p:nvSpPr>
        <p:spPr>
          <a:xfrm>
            <a:off x="5718964" y="767229"/>
            <a:ext cx="3357680" cy="61051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r" rtl="1"/>
            <a:r>
              <a:rPr lang="fa-IR" sz="2800" b="1" dirty="0">
                <a:cs typeface="B Nazanin" panose="00000400000000000000" pitchFamily="2" charset="-78"/>
              </a:rPr>
              <a:t>بررسی روش </a:t>
            </a:r>
            <a:r>
              <a:rPr lang="fa-IR" sz="2800" b="1" dirty="0" smtClean="0">
                <a:cs typeface="B Nazanin" panose="00000400000000000000" pitchFamily="2" charset="-78"/>
              </a:rPr>
              <a:t>های محلی:</a:t>
            </a:r>
            <a:endParaRPr lang="en-US" sz="2800" b="1" dirty="0">
              <a:cs typeface="B Nazanin" panose="00000400000000000000" pitchFamily="2" charset="-78"/>
            </a:endParaRPr>
          </a:p>
        </p:txBody>
      </p:sp>
      <p:sp>
        <p:nvSpPr>
          <p:cNvPr id="14" name="Rounded Rectangle 13"/>
          <p:cNvSpPr/>
          <p:nvPr/>
        </p:nvSpPr>
        <p:spPr>
          <a:xfrm>
            <a:off x="112011" y="2433785"/>
            <a:ext cx="8958142" cy="134141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rtl="1"/>
            <a:r>
              <a:rPr lang="fa-IR" b="1" dirty="0">
                <a:solidFill>
                  <a:schemeClr val="tx1"/>
                </a:solidFill>
                <a:cs typeface="B Nazanin" panose="00000400000000000000" pitchFamily="2" charset="-78"/>
              </a:rPr>
              <a:t>روش های اکتیو می تواند حتی در صورت تطابق کامل توان منبع تولید پراکنده و توان بار جزیره را تشخیص دهند.که در روش های پسیو امکان پذیر </a:t>
            </a:r>
            <a:r>
              <a:rPr lang="fa-IR" b="1" dirty="0" smtClean="0">
                <a:solidFill>
                  <a:schemeClr val="tx1"/>
                </a:solidFill>
                <a:cs typeface="B Nazanin" panose="00000400000000000000" pitchFamily="2" charset="-78"/>
              </a:rPr>
              <a:t>نیست. روش </a:t>
            </a:r>
            <a:r>
              <a:rPr lang="fa-IR" b="1" dirty="0">
                <a:solidFill>
                  <a:schemeClr val="tx1"/>
                </a:solidFill>
                <a:cs typeface="B Nazanin" panose="00000400000000000000" pitchFamily="2" charset="-78"/>
              </a:rPr>
              <a:t>های اکتیو از طریق ایجاد تغییرات جزیی با سیستم تعامل می </a:t>
            </a:r>
            <a:r>
              <a:rPr lang="fa-IR" b="1" dirty="0" smtClean="0">
                <a:solidFill>
                  <a:schemeClr val="tx1"/>
                </a:solidFill>
                <a:cs typeface="B Nazanin" panose="00000400000000000000" pitchFamily="2" charset="-78"/>
              </a:rPr>
              <a:t>کنند.</a:t>
            </a:r>
            <a:endParaRPr lang="fa-IR" b="1" dirty="0">
              <a:solidFill>
                <a:schemeClr val="tx1"/>
              </a:solidFill>
              <a:cs typeface="B Nazanin" panose="00000400000000000000" pitchFamily="2" charset="-78"/>
            </a:endParaRPr>
          </a:p>
          <a:p>
            <a:pPr algn="just" rtl="1"/>
            <a:r>
              <a:rPr lang="fa-IR" b="1" dirty="0">
                <a:solidFill>
                  <a:schemeClr val="tx1"/>
                </a:solidFill>
                <a:cs typeface="B Nazanin" panose="00000400000000000000" pitchFamily="2" charset="-78"/>
              </a:rPr>
              <a:t>تغییرات جزیی در وضعیت جزیره به تغییرات زیاد در پارامترهای سیستم منجر می </a:t>
            </a:r>
            <a:r>
              <a:rPr lang="fa-IR" b="1" dirty="0" smtClean="0">
                <a:solidFill>
                  <a:schemeClr val="tx1"/>
                </a:solidFill>
                <a:cs typeface="B Nazanin" panose="00000400000000000000" pitchFamily="2" charset="-78"/>
              </a:rPr>
              <a:t>شود.</a:t>
            </a:r>
            <a:endParaRPr lang="en-US" b="1" dirty="0">
              <a:solidFill>
                <a:schemeClr val="tx1"/>
              </a:solidFill>
              <a:cs typeface="B Nazanin" panose="00000400000000000000" pitchFamily="2" charset="-78"/>
            </a:endParaRPr>
          </a:p>
        </p:txBody>
      </p:sp>
      <p:sp>
        <p:nvSpPr>
          <p:cNvPr id="15" name="Rounded Rectangle 14"/>
          <p:cNvSpPr/>
          <p:nvPr/>
        </p:nvSpPr>
        <p:spPr>
          <a:xfrm>
            <a:off x="143555" y="3804257"/>
            <a:ext cx="8956311" cy="949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r>
              <a:rPr lang="fa-IR" sz="2000" b="1" dirty="0">
                <a:solidFill>
                  <a:schemeClr val="tx1"/>
                </a:solidFill>
                <a:cs typeface="B Nazanin" panose="00000400000000000000" pitchFamily="2" charset="-78"/>
              </a:rPr>
              <a:t>روش های ترکیبی هر دو روش پسیو و اکتیو را به منظور بهبود شاخص های عملکرد هر دو روش بکار می </a:t>
            </a:r>
            <a:r>
              <a:rPr lang="fa-IR" sz="2000" b="1" dirty="0" smtClean="0">
                <a:solidFill>
                  <a:schemeClr val="tx1"/>
                </a:solidFill>
                <a:cs typeface="B Nazanin" panose="00000400000000000000" pitchFamily="2" charset="-78"/>
              </a:rPr>
              <a:t>برند. ایده </a:t>
            </a:r>
            <a:r>
              <a:rPr lang="fa-IR" sz="2000" b="1" dirty="0">
                <a:solidFill>
                  <a:schemeClr val="tx1"/>
                </a:solidFill>
                <a:cs typeface="B Nazanin" panose="00000400000000000000" pitchFamily="2" charset="-78"/>
              </a:rPr>
              <a:t>اساسی این روش ها استفاده از روش های پسیو جهت تشخیص احتمال وقوع جزیره وبه دنبال آن استفاده از روش اکتیو به منظور مطمئن شدن از این تشخیص است.</a:t>
            </a:r>
            <a:endParaRPr lang="en-US" sz="2000" b="1" dirty="0">
              <a:solidFill>
                <a:schemeClr val="tx1"/>
              </a:solidFill>
              <a:cs typeface="B Nazanin" panose="00000400000000000000" pitchFamily="2" charset="-78"/>
            </a:endParaRPr>
          </a:p>
        </p:txBody>
      </p:sp>
      <p:sp>
        <p:nvSpPr>
          <p:cNvPr id="16" name="Rectangle 15"/>
          <p:cNvSpPr/>
          <p:nvPr/>
        </p:nvSpPr>
        <p:spPr>
          <a:xfrm>
            <a:off x="8695034" y="4795542"/>
            <a:ext cx="404831" cy="327747"/>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6</a:t>
            </a:r>
            <a:endParaRPr lang="en-US" sz="2400" b="1" dirty="0">
              <a:cs typeface="B Titr" pitchFamily="2" charset="-78"/>
            </a:endParaRPr>
          </a:p>
        </p:txBody>
      </p:sp>
      <p:sp>
        <p:nvSpPr>
          <p:cNvPr id="11" name="Footer Placeholder 4"/>
          <p:cNvSpPr txBox="1">
            <a:spLocks/>
          </p:cNvSpPr>
          <p:nvPr/>
        </p:nvSpPr>
        <p:spPr>
          <a:xfrm>
            <a:off x="4877410" y="4721105"/>
            <a:ext cx="350792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12" name="Rectangle 11"/>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13" name="Picture 12"/>
          <p:cNvPicPr>
            <a:picLocks noChangeAspect="1"/>
          </p:cNvPicPr>
          <p:nvPr/>
        </p:nvPicPr>
        <p:blipFill>
          <a:blip r:embed="rId2"/>
          <a:stretch>
            <a:fillRect/>
          </a:stretch>
        </p:blipFill>
        <p:spPr>
          <a:xfrm>
            <a:off x="91417" y="4785843"/>
            <a:ext cx="357548" cy="303527"/>
          </a:xfrm>
          <a:prstGeom prst="rect">
            <a:avLst/>
          </a:prstGeom>
        </p:spPr>
      </p:pic>
    </p:spTree>
    <p:extLst>
      <p:ext uri="{BB962C8B-B14F-4D97-AF65-F5344CB8AC3E}">
        <p14:creationId xmlns:p14="http://schemas.microsoft.com/office/powerpoint/2010/main" val="1680813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8245" y="1502815"/>
            <a:ext cx="8246070" cy="320081"/>
          </a:xfrm>
        </p:spPr>
        <p:txBody>
          <a:bodyPr>
            <a:noAutofit/>
          </a:bodyPr>
          <a:lstStyle/>
          <a:p>
            <a:pPr rtl="1"/>
            <a:r>
              <a:rPr lang="fa-IR" sz="2800" dirty="0" smtClean="0">
                <a:solidFill>
                  <a:schemeClr val="tx1"/>
                </a:solidFill>
                <a:cs typeface="B Nazanin" panose="00000400000000000000" pitchFamily="2" charset="-78"/>
              </a:rPr>
              <a:t>2) روش های تشخیص کنترل از راه دور</a:t>
            </a:r>
            <a:r>
              <a:rPr lang="en-US" sz="2800" dirty="0" smtClean="0">
                <a:solidFill>
                  <a:schemeClr val="tx1"/>
                </a:solidFill>
                <a:latin typeface="Times New Roman" panose="02020603050405020304" pitchFamily="18" charset="0"/>
                <a:cs typeface="Times New Roman" panose="02020603050405020304" pitchFamily="18" charset="0"/>
              </a:rPr>
              <a:t>(Remote)</a:t>
            </a:r>
            <a:r>
              <a:rPr lang="fa-IR" sz="2800" dirty="0" smtClean="0">
                <a:solidFill>
                  <a:schemeClr val="tx1"/>
                </a:solidFill>
                <a:cs typeface="B Nazanin" panose="00000400000000000000" pitchFamily="2" charset="-78"/>
              </a:rPr>
              <a:t>:</a:t>
            </a:r>
            <a:r>
              <a:rPr lang="en-US" sz="2800" dirty="0" smtClean="0">
                <a:solidFill>
                  <a:schemeClr val="tx1"/>
                </a:solidFill>
                <a:cs typeface="B Nazanin" panose="00000400000000000000" pitchFamily="2" charset="-78"/>
              </a:rPr>
              <a:t/>
            </a:r>
            <a:br>
              <a:rPr lang="en-US" sz="2800" dirty="0" smtClean="0">
                <a:solidFill>
                  <a:schemeClr val="tx1"/>
                </a:solidFill>
                <a:cs typeface="B Nazanin" panose="00000400000000000000" pitchFamily="2" charset="-78"/>
              </a:rPr>
            </a:br>
            <a:endParaRPr lang="en-US" sz="2800" dirty="0">
              <a:solidFill>
                <a:schemeClr val="tx1"/>
              </a:solidFill>
              <a:cs typeface="B Nazanin" panose="00000400000000000000" pitchFamily="2" charset="-78"/>
            </a:endParaRPr>
          </a:p>
        </p:txBody>
      </p:sp>
      <p:sp>
        <p:nvSpPr>
          <p:cNvPr id="6" name="Content Placeholder 2"/>
          <p:cNvSpPr txBox="1">
            <a:spLocks noGrp="1"/>
          </p:cNvSpPr>
          <p:nvPr>
            <p:ph idx="1"/>
          </p:nvPr>
        </p:nvSpPr>
        <p:spPr>
          <a:xfrm>
            <a:off x="143555" y="1684454"/>
            <a:ext cx="8783740" cy="4727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Dubai" panose="020B0503030403030204" pitchFamily="34" charset="-7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Dubai" panose="020B0503030403030204" pitchFamily="34" charset="-7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Dubai" panose="020B0503030403030204" pitchFamily="34" charset="-7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rtl="1">
              <a:buNone/>
            </a:pPr>
            <a:r>
              <a:rPr lang="fa-IR" sz="2400" dirty="0" smtClean="0">
                <a:cs typeface="B Nazanin" panose="00000400000000000000" pitchFamily="2" charset="-78"/>
              </a:rPr>
              <a:t>روش های کنترل از راه دور بر اساس ارتباط بین سیستم های توزیع و شبکه اصلی از طریق دستگاه های فرستنده و گیرنده برای نظارت فوری کلید های قدرت می باشند.</a:t>
            </a:r>
            <a:r>
              <a:rPr lang="en-US" sz="2400" dirty="0" smtClean="0">
                <a:cs typeface="B Nazanin" panose="00000400000000000000" pitchFamily="2" charset="-78"/>
              </a:rPr>
              <a:t> </a:t>
            </a:r>
            <a:r>
              <a:rPr lang="fa-IR" sz="2400" dirty="0" smtClean="0">
                <a:cs typeface="B Nazanin" panose="00000400000000000000" pitchFamily="2" charset="-78"/>
              </a:rPr>
              <a:t>در صورت قطع ارتباط بین فرستنده و گیرنده از طریق باز شدن کلید های قدرت، جزیره تشخیص داده می شود.</a:t>
            </a:r>
            <a:endParaRPr lang="en-US" sz="2400" dirty="0">
              <a:cs typeface="B Nazanin" panose="00000400000000000000" pitchFamily="2" charset="-78"/>
            </a:endParaRPr>
          </a:p>
          <a:p>
            <a:pPr marL="0" indent="0" algn="r" rtl="1">
              <a:buNone/>
            </a:pPr>
            <a:endParaRPr lang="en-US" sz="2400" dirty="0"/>
          </a:p>
        </p:txBody>
      </p:sp>
      <p:sp>
        <p:nvSpPr>
          <p:cNvPr id="8" name="Down Arrow 7"/>
          <p:cNvSpPr/>
          <p:nvPr/>
        </p:nvSpPr>
        <p:spPr>
          <a:xfrm>
            <a:off x="448965" y="2877161"/>
            <a:ext cx="8029495" cy="6108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b="1" dirty="0">
                <a:solidFill>
                  <a:schemeClr val="tx1"/>
                </a:solidFill>
              </a:rPr>
              <a:t>روش های </a:t>
            </a:r>
            <a:r>
              <a:rPr lang="en-US" sz="1600" b="1" dirty="0" smtClean="0">
                <a:solidFill>
                  <a:schemeClr val="tx1"/>
                </a:solidFill>
              </a:rPr>
              <a:t>Remote</a:t>
            </a:r>
            <a:r>
              <a:rPr lang="fa-IR" sz="1600" b="1" dirty="0" smtClean="0">
                <a:solidFill>
                  <a:schemeClr val="tx1"/>
                </a:solidFill>
              </a:rPr>
              <a:t> </a:t>
            </a:r>
            <a:r>
              <a:rPr lang="fa-IR" sz="1600" b="1" dirty="0">
                <a:solidFill>
                  <a:schemeClr val="tx1"/>
                </a:solidFill>
              </a:rPr>
              <a:t>به سه دسته زیرتقسیم می شوند:</a:t>
            </a:r>
            <a:endParaRPr lang="en-US" sz="1600" b="1" dirty="0">
              <a:solidFill>
                <a:schemeClr val="tx1"/>
              </a:solidFill>
            </a:endParaRPr>
          </a:p>
        </p:txBody>
      </p:sp>
      <p:sp>
        <p:nvSpPr>
          <p:cNvPr id="9" name="Rounded Rectangle 8"/>
          <p:cNvSpPr/>
          <p:nvPr/>
        </p:nvSpPr>
        <p:spPr>
          <a:xfrm>
            <a:off x="7015280" y="3640685"/>
            <a:ext cx="1724789" cy="9761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anose="00000400000000000000" pitchFamily="2" charset="-78"/>
              </a:rPr>
              <a:t>1)روش های مبتنی بر حامل خط توان </a:t>
            </a:r>
            <a:endParaRPr lang="en-US" sz="2000" dirty="0"/>
          </a:p>
        </p:txBody>
      </p:sp>
      <p:sp>
        <p:nvSpPr>
          <p:cNvPr id="10" name="Rounded Rectangle 9"/>
          <p:cNvSpPr/>
          <p:nvPr/>
        </p:nvSpPr>
        <p:spPr>
          <a:xfrm>
            <a:off x="4025050" y="3640685"/>
            <a:ext cx="1832460" cy="9761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anose="00000400000000000000" pitchFamily="2" charset="-78"/>
              </a:rPr>
              <a:t>2)روش مبتنی بر سیگنال حاصل از قطع</a:t>
            </a:r>
            <a:endParaRPr lang="en-US" sz="2000" dirty="0"/>
          </a:p>
        </p:txBody>
      </p:sp>
      <p:sp>
        <p:nvSpPr>
          <p:cNvPr id="11" name="Rounded Rectangle 10"/>
          <p:cNvSpPr/>
          <p:nvPr/>
        </p:nvSpPr>
        <p:spPr>
          <a:xfrm>
            <a:off x="754375" y="3640685"/>
            <a:ext cx="1832460" cy="9761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anose="00000400000000000000" pitchFamily="2" charset="-78"/>
              </a:rPr>
              <a:t>3)روش مبتنی بر کنترل نظارتی و کسب داده ها</a:t>
            </a:r>
            <a:endParaRPr lang="en-US" sz="2000" dirty="0"/>
          </a:p>
        </p:txBody>
      </p:sp>
      <p:sp>
        <p:nvSpPr>
          <p:cNvPr id="12" name="Rectangle 11"/>
          <p:cNvSpPr/>
          <p:nvPr/>
        </p:nvSpPr>
        <p:spPr>
          <a:xfrm>
            <a:off x="8695035" y="4708990"/>
            <a:ext cx="346326" cy="36927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7</a:t>
            </a:r>
            <a:endParaRPr lang="en-US" sz="2400" b="1" dirty="0">
              <a:cs typeface="B Titr" pitchFamily="2" charset="-78"/>
            </a:endParaRPr>
          </a:p>
        </p:txBody>
      </p:sp>
      <p:sp>
        <p:nvSpPr>
          <p:cNvPr id="13" name="Footer Placeholder 4"/>
          <p:cNvSpPr txBox="1">
            <a:spLocks/>
          </p:cNvSpPr>
          <p:nvPr/>
        </p:nvSpPr>
        <p:spPr>
          <a:xfrm>
            <a:off x="4877410" y="4721105"/>
            <a:ext cx="350792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14" name="Rectangle 13"/>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15" name="Picture 14"/>
          <p:cNvPicPr>
            <a:picLocks noChangeAspect="1"/>
          </p:cNvPicPr>
          <p:nvPr/>
        </p:nvPicPr>
        <p:blipFill>
          <a:blip r:embed="rId2"/>
          <a:stretch>
            <a:fillRect/>
          </a:stretch>
        </p:blipFill>
        <p:spPr>
          <a:xfrm>
            <a:off x="91417" y="4785843"/>
            <a:ext cx="357548" cy="303527"/>
          </a:xfrm>
          <a:prstGeom prst="rect">
            <a:avLst/>
          </a:prstGeom>
        </p:spPr>
      </p:pic>
    </p:spTree>
    <p:extLst>
      <p:ext uri="{BB962C8B-B14F-4D97-AF65-F5344CB8AC3E}">
        <p14:creationId xmlns:p14="http://schemas.microsoft.com/office/powerpoint/2010/main" val="3789101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ircle(in)">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661727" y="891995"/>
            <a:ext cx="6413610" cy="61082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r" rtl="1"/>
            <a:r>
              <a:rPr lang="fa-IR" sz="2800" b="1" dirty="0">
                <a:solidFill>
                  <a:schemeClr val="tx1"/>
                </a:solidFill>
                <a:cs typeface="B Nazanin" panose="00000400000000000000" pitchFamily="2" charset="-78"/>
              </a:rPr>
              <a:t>بررسی روش </a:t>
            </a:r>
            <a:r>
              <a:rPr lang="fa-IR" sz="2800" b="1" dirty="0" smtClean="0">
                <a:solidFill>
                  <a:schemeClr val="tx1"/>
                </a:solidFill>
                <a:cs typeface="B Nazanin" panose="00000400000000000000" pitchFamily="2" charset="-78"/>
              </a:rPr>
              <a:t>های کنترل از راه دور تشخیص جزیره:</a:t>
            </a:r>
            <a:endParaRPr lang="en-US" sz="2800" b="1" dirty="0">
              <a:solidFill>
                <a:schemeClr val="tx1"/>
              </a:solidFill>
              <a:cs typeface="B Nazanin" panose="00000400000000000000" pitchFamily="2" charset="-78"/>
            </a:endParaRPr>
          </a:p>
        </p:txBody>
      </p:sp>
      <p:sp>
        <p:nvSpPr>
          <p:cNvPr id="5" name="Rounded Rectangle 4"/>
          <p:cNvSpPr/>
          <p:nvPr/>
        </p:nvSpPr>
        <p:spPr>
          <a:xfrm>
            <a:off x="181001" y="1550282"/>
            <a:ext cx="8856890" cy="16797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r>
              <a:rPr lang="fa-IR" b="1" dirty="0" smtClean="0">
                <a:solidFill>
                  <a:schemeClr val="tx1"/>
                </a:solidFill>
                <a:cs typeface="B Nazanin" panose="00000400000000000000" pitchFamily="2" charset="-78"/>
              </a:rPr>
              <a:t>روش مبتنی بر حامل خط توان: در این روش یک سیگنال مخابراتی کم انرژی را در امتداد خط توان استفاده می کند. یک فرستنده در نزدیکی کلید قدرت قرار می گیرد و یک گیرنده در نقطه کوپلینگ مشترک نصب می شود. زمانی که جزیره اتفاقی نیافتاده است یک سیگنال کم انرژی به </a:t>
            </a:r>
            <a:r>
              <a:rPr lang="fa-IR" b="1" smtClean="0">
                <a:solidFill>
                  <a:schemeClr val="tx1"/>
                </a:solidFill>
                <a:cs typeface="B Nazanin" panose="00000400000000000000" pitchFamily="2" charset="-78"/>
              </a:rPr>
              <a:t>سمت </a:t>
            </a:r>
            <a:r>
              <a:rPr lang="fa-IR" b="1" smtClean="0">
                <a:solidFill>
                  <a:schemeClr val="tx1"/>
                </a:solidFill>
                <a:cs typeface="B Nazanin" panose="00000400000000000000" pitchFamily="2" charset="-78"/>
              </a:rPr>
              <a:t>گیرنده </a:t>
            </a:r>
            <a:r>
              <a:rPr lang="fa-IR" b="1" dirty="0" smtClean="0">
                <a:solidFill>
                  <a:schemeClr val="tx1"/>
                </a:solidFill>
                <a:cs typeface="B Nazanin" panose="00000400000000000000" pitchFamily="2" charset="-78"/>
              </a:rPr>
              <a:t>فرستاده می شود. وقتی جزیره اتفاق می افتد، ارتباط بین فرستنده و گیرنده توسط باز شدن کلید های قدرت بین سیستم توزیع وشبکه اصلی قطع می شود وسیگنالهای مخابراتی انتقال داده را متوقف می کنند که منجر به تریپ منبع تولید پراکنده می شود و جزیره تشخیص داده می شود.</a:t>
            </a:r>
          </a:p>
        </p:txBody>
      </p:sp>
      <p:sp>
        <p:nvSpPr>
          <p:cNvPr id="7" name="Rounded Rectangle 6"/>
          <p:cNvSpPr/>
          <p:nvPr/>
        </p:nvSpPr>
        <p:spPr>
          <a:xfrm>
            <a:off x="143555" y="3277504"/>
            <a:ext cx="8856890" cy="610821"/>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rtl="1"/>
            <a:r>
              <a:rPr lang="fa-IR" b="1" dirty="0" smtClean="0">
                <a:solidFill>
                  <a:schemeClr val="tx1"/>
                </a:solidFill>
                <a:cs typeface="B Nazanin" panose="00000400000000000000" pitchFamily="2" charset="-78"/>
              </a:rPr>
              <a:t>روش مبتنی برسیگنال حاصل از قطع: این روش مشابه روش حامل خط توان می باشد. تفاوت بین آنها این است که ارسال سیگنال در روش سیگنال حاصل از قطع بر اساس ماکروویو، خط تلفن ودیگر ترکیب ها می باشد.</a:t>
            </a:r>
            <a:endParaRPr lang="en-US" b="1" dirty="0">
              <a:solidFill>
                <a:schemeClr val="tx1"/>
              </a:solidFill>
              <a:cs typeface="B Nazanin" panose="00000400000000000000" pitchFamily="2" charset="-78"/>
            </a:endParaRPr>
          </a:p>
        </p:txBody>
      </p:sp>
      <p:sp>
        <p:nvSpPr>
          <p:cNvPr id="8" name="Rounded Rectangle 7"/>
          <p:cNvSpPr/>
          <p:nvPr/>
        </p:nvSpPr>
        <p:spPr>
          <a:xfrm>
            <a:off x="143555" y="3913889"/>
            <a:ext cx="8931782" cy="795731"/>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just" rtl="1"/>
            <a:endParaRPr lang="en-US" b="1" dirty="0" smtClean="0">
              <a:solidFill>
                <a:schemeClr val="tx1"/>
              </a:solidFill>
              <a:cs typeface="B Nazanin" panose="00000400000000000000" pitchFamily="2" charset="-78"/>
            </a:endParaRPr>
          </a:p>
          <a:p>
            <a:pPr algn="just" rtl="1"/>
            <a:r>
              <a:rPr lang="fa-IR" b="1" dirty="0" smtClean="0">
                <a:solidFill>
                  <a:schemeClr val="tx1"/>
                </a:solidFill>
                <a:cs typeface="B Nazanin" panose="00000400000000000000" pitchFamily="2" charset="-78"/>
              </a:rPr>
              <a:t>روش مبتنی برکنترل نظارتی و کسب داده ها: سیستم کنترل </a:t>
            </a:r>
            <a:r>
              <a:rPr lang="fa-IR" b="1" dirty="0">
                <a:solidFill>
                  <a:schemeClr val="tx1"/>
                </a:solidFill>
                <a:cs typeface="B Nazanin" panose="00000400000000000000" pitchFamily="2" charset="-78"/>
              </a:rPr>
              <a:t>نظارتی و کسب داده </a:t>
            </a:r>
            <a:r>
              <a:rPr lang="fa-IR" b="1" dirty="0" smtClean="0">
                <a:solidFill>
                  <a:schemeClr val="tx1"/>
                </a:solidFill>
                <a:cs typeface="B Nazanin" panose="00000400000000000000" pitchFamily="2" charset="-78"/>
              </a:rPr>
              <a:t>ها بر کلیدهای قدرت مدارنظارت دارد که می تواند وضعیت جزیره را کنترل کند. به محض جزیره شدن، یک سری آلارم فعال شده وکلید قدرت مربوطه قطع می شود.</a:t>
            </a:r>
            <a:endParaRPr lang="en-US" b="1" dirty="0">
              <a:solidFill>
                <a:schemeClr val="tx1"/>
              </a:solidFill>
              <a:cs typeface="B Nazanin" panose="00000400000000000000" pitchFamily="2" charset="-78"/>
            </a:endParaRPr>
          </a:p>
          <a:p>
            <a:pPr algn="l" rtl="1"/>
            <a:endParaRPr lang="en-US" dirty="0">
              <a:cs typeface="B Nazanin" panose="00000400000000000000" pitchFamily="2" charset="-78"/>
            </a:endParaRPr>
          </a:p>
        </p:txBody>
      </p:sp>
      <p:sp>
        <p:nvSpPr>
          <p:cNvPr id="9" name="Rectangle 8"/>
          <p:cNvSpPr/>
          <p:nvPr/>
        </p:nvSpPr>
        <p:spPr>
          <a:xfrm>
            <a:off x="8550565" y="4749923"/>
            <a:ext cx="449880" cy="36927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a-IR" sz="2400" b="1" dirty="0" smtClean="0">
                <a:cs typeface="B Titr" pitchFamily="2" charset="-78"/>
              </a:rPr>
              <a:t>8</a:t>
            </a:r>
            <a:endParaRPr lang="en-US" sz="2400" b="1" dirty="0">
              <a:cs typeface="B Titr" pitchFamily="2" charset="-78"/>
            </a:endParaRPr>
          </a:p>
        </p:txBody>
      </p:sp>
      <p:sp>
        <p:nvSpPr>
          <p:cNvPr id="10" name="Footer Placeholder 4"/>
          <p:cNvSpPr txBox="1">
            <a:spLocks/>
          </p:cNvSpPr>
          <p:nvPr/>
        </p:nvSpPr>
        <p:spPr>
          <a:xfrm>
            <a:off x="4877410" y="4721105"/>
            <a:ext cx="350792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000" dirty="0" smtClean="0">
                <a:solidFill>
                  <a:schemeClr val="tx1"/>
                </a:solidFill>
                <a:cs typeface="B Nazanin" panose="00000400000000000000" pitchFamily="2" charset="-78"/>
              </a:rPr>
              <a:t>ارائه کلاسی درس سمينار کارشناسي ارشد</a:t>
            </a:r>
            <a:endParaRPr lang="en-US" sz="2000" dirty="0">
              <a:solidFill>
                <a:schemeClr val="tx1"/>
              </a:solidFill>
              <a:cs typeface="B Nazanin" panose="00000400000000000000" pitchFamily="2" charset="-78"/>
            </a:endParaRPr>
          </a:p>
        </p:txBody>
      </p:sp>
      <p:sp>
        <p:nvSpPr>
          <p:cNvPr id="11" name="Rectangle 10"/>
          <p:cNvSpPr/>
          <p:nvPr/>
        </p:nvSpPr>
        <p:spPr>
          <a:xfrm>
            <a:off x="754375" y="4725040"/>
            <a:ext cx="3448380" cy="400110"/>
          </a:xfrm>
          <a:prstGeom prst="rect">
            <a:avLst/>
          </a:prstGeom>
        </p:spPr>
        <p:txBody>
          <a:bodyPr wrap="none">
            <a:spAutoFit/>
          </a:bodyPr>
          <a:lstStyle/>
          <a:p>
            <a:r>
              <a:rPr lang="fa-IR" sz="2000" dirty="0">
                <a:cs typeface="B Nazanin" panose="00000400000000000000" pitchFamily="2" charset="-78"/>
              </a:rPr>
              <a:t>گروه مهندسی برق دانشگاه صنعتی همدان</a:t>
            </a:r>
            <a:endParaRPr lang="en-US" sz="2000" dirty="0">
              <a:cs typeface="B Nazanin" panose="00000400000000000000" pitchFamily="2" charset="-78"/>
            </a:endParaRPr>
          </a:p>
        </p:txBody>
      </p:sp>
      <p:pic>
        <p:nvPicPr>
          <p:cNvPr id="12" name="Picture 11"/>
          <p:cNvPicPr>
            <a:picLocks noChangeAspect="1"/>
          </p:cNvPicPr>
          <p:nvPr/>
        </p:nvPicPr>
        <p:blipFill>
          <a:blip r:embed="rId2"/>
          <a:stretch>
            <a:fillRect/>
          </a:stretch>
        </p:blipFill>
        <p:spPr>
          <a:xfrm>
            <a:off x="91417" y="4785843"/>
            <a:ext cx="357548" cy="303527"/>
          </a:xfrm>
          <a:prstGeom prst="rect">
            <a:avLst/>
          </a:prstGeom>
        </p:spPr>
      </p:pic>
    </p:spTree>
    <p:extLst>
      <p:ext uri="{BB962C8B-B14F-4D97-AF65-F5344CB8AC3E}">
        <p14:creationId xmlns:p14="http://schemas.microsoft.com/office/powerpoint/2010/main" val="138601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TotalTime>
  <Words>1279</Words>
  <Application>Microsoft Office PowerPoint</Application>
  <PresentationFormat>On-screen Show (16:9)</PresentationFormat>
  <Paragraphs>85</Paragraphs>
  <Slides>12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B</vt:lpstr>
      <vt:lpstr>B Nazanin</vt:lpstr>
      <vt:lpstr>B Titr</vt:lpstr>
      <vt:lpstr>Calibri</vt:lpstr>
      <vt:lpstr>Dubai</vt:lpstr>
      <vt:lpstr>IranNastaliq</vt:lpstr>
      <vt:lpstr>Times New Roman</vt:lpstr>
      <vt:lpstr>Office Theme</vt:lpstr>
      <vt:lpstr>به نام خداوند جان و خرد</vt:lpstr>
      <vt:lpstr>مقدمه:</vt:lpstr>
      <vt:lpstr>معرفی مسئله:</vt:lpstr>
      <vt:lpstr> تئوری:</vt:lpstr>
      <vt:lpstr>2) جزیره ای شدن غیر عمدی:</vt:lpstr>
      <vt:lpstr>روش های شناسایی جزیره:</vt:lpstr>
      <vt:lpstr>PowerPoint Presentation</vt:lpstr>
      <vt:lpstr>2) روش های تشخیص کنترل از راه دور(Remote): </vt:lpstr>
      <vt:lpstr>بررسی روش های کنترل از راه دور تشخیص جزیره:</vt:lpstr>
      <vt:lpstr>PowerPoint Presentation</vt:lpstr>
      <vt:lpstr>نتیجه گیری:</vt:lpstr>
      <vt:lpstr>با تشکر از حسن توجه شما</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Administrator</cp:lastModifiedBy>
  <cp:revision>283</cp:revision>
  <dcterms:created xsi:type="dcterms:W3CDTF">2013-08-21T19:17:07Z</dcterms:created>
  <dcterms:modified xsi:type="dcterms:W3CDTF">2021-06-19T13:01:55Z</dcterms:modified>
</cp:coreProperties>
</file>